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146850342" r:id="rId2"/>
    <p:sldId id="2146850343" r:id="rId3"/>
    <p:sldId id="2146850264" r:id="rId4"/>
    <p:sldId id="2146850351" r:id="rId5"/>
    <p:sldId id="2146850348" r:id="rId6"/>
    <p:sldId id="2146850345" r:id="rId7"/>
    <p:sldId id="2146850107" r:id="rId8"/>
    <p:sldId id="412" r:id="rId9"/>
    <p:sldId id="2146850353" r:id="rId10"/>
    <p:sldId id="2146850346" r:id="rId11"/>
    <p:sldId id="2146850354" r:id="rId12"/>
    <p:sldId id="2146850352" r:id="rId13"/>
    <p:sldId id="2146850349" r:id="rId14"/>
    <p:sldId id="2146850350" r:id="rId15"/>
  </p:sldIdLst>
  <p:sldSz cx="12192000" cy="6858000"/>
  <p:notesSz cx="6858000" cy="9144000"/>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E"/>
    <a:srgbClr val="25465F"/>
    <a:srgbClr val="50BFDA"/>
    <a:srgbClr val="EA5B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27B52-A7FE-465A-8385-75CA651DFE51}" type="datetimeFigureOut">
              <a:rPr lang="fr-FR" smtClean="0"/>
              <a:t>23/11/2023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ABF87-77C7-425E-BE20-80B96E2446D2}" type="slidenum">
              <a:rPr lang="fr-FR" smtClean="0"/>
              <a:t>‹N°›</a:t>
            </a:fld>
            <a:endParaRPr lang="fr-FR"/>
          </a:p>
        </p:txBody>
      </p:sp>
    </p:spTree>
    <p:extLst>
      <p:ext uri="{BB962C8B-B14F-4D97-AF65-F5344CB8AC3E}">
        <p14:creationId xmlns:p14="http://schemas.microsoft.com/office/powerpoint/2010/main" val="22618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79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46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30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04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sz="1200" u="none"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60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1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55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1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87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54050" y="258763"/>
            <a:ext cx="5486400" cy="3086100"/>
          </a:xfrm>
        </p:spPr>
      </p:sp>
      <p:sp>
        <p:nvSpPr>
          <p:cNvPr id="3" name="Espace réservé des notes 2"/>
          <p:cNvSpPr>
            <a:spLocks noGrp="1"/>
          </p:cNvSpPr>
          <p:nvPr>
            <p:ph type="body" idx="1"/>
          </p:nvPr>
        </p:nvSpPr>
        <p:spPr>
          <a:xfrm>
            <a:off x="685800" y="3486150"/>
            <a:ext cx="5486400" cy="5063490"/>
          </a:xfrm>
        </p:spPr>
        <p:txBody>
          <a:bodyPr/>
          <a:lstStyle/>
          <a:p>
            <a:endParaRPr lang="fr-FR" dirty="0">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41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54050" y="258763"/>
            <a:ext cx="5486400" cy="3086100"/>
          </a:xfrm>
        </p:spPr>
      </p:sp>
      <p:sp>
        <p:nvSpPr>
          <p:cNvPr id="3" name="Espace réservé des notes 2"/>
          <p:cNvSpPr>
            <a:spLocks noGrp="1"/>
          </p:cNvSpPr>
          <p:nvPr>
            <p:ph type="body" idx="1"/>
          </p:nvPr>
        </p:nvSpPr>
        <p:spPr>
          <a:xfrm>
            <a:off x="685800" y="3486150"/>
            <a:ext cx="5486400" cy="5063490"/>
          </a:xfrm>
        </p:spPr>
        <p:txBody>
          <a:bodyPr/>
          <a:lstStyle/>
          <a:p>
            <a:endParaRPr lang="fr-FR" dirty="0">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1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19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Elements">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DEB18555-D609-9D4B-B871-1B44E96E446D}"/>
              </a:ext>
            </a:extLst>
          </p:cNvPr>
          <p:cNvSpPr>
            <a:spLocks noGrp="1"/>
          </p:cNvSpPr>
          <p:nvPr>
            <p:ph type="body" sz="quarter" idx="11" hasCustomPrompt="1"/>
          </p:nvPr>
        </p:nvSpPr>
        <p:spPr>
          <a:xfrm>
            <a:off x="585789" y="314328"/>
            <a:ext cx="10715625" cy="842963"/>
          </a:xfrm>
          <a:prstGeom prst="rect">
            <a:avLst/>
          </a:prstGeom>
        </p:spPr>
        <p:txBody>
          <a:bodyPr>
            <a:noAutofit/>
          </a:bodyPr>
          <a:lstStyle>
            <a:lvl1pPr marL="0" indent="0">
              <a:buNone/>
              <a:defRPr sz="4800" b="1" i="0">
                <a:solidFill>
                  <a:srgbClr val="25465F"/>
                </a:solidFill>
                <a:latin typeface="Bouygues Read Semibold" pitchFamily="2" charset="77"/>
              </a:defRPr>
            </a:lvl1pPr>
          </a:lstStyle>
          <a:p>
            <a:pPr lvl="0"/>
            <a:r>
              <a:rPr lang="fr-FR"/>
              <a:t>Titre de votre page</a:t>
            </a:r>
          </a:p>
        </p:txBody>
      </p:sp>
      <p:sp>
        <p:nvSpPr>
          <p:cNvPr id="4" name="Rectangle : coins arrondis 3">
            <a:extLst>
              <a:ext uri="{FF2B5EF4-FFF2-40B4-BE49-F238E27FC236}">
                <a16:creationId xmlns:a16="http://schemas.microsoft.com/office/drawing/2014/main" id="{1F6B5142-F289-EA43-81E9-0AD97A0E7C2E}"/>
              </a:ext>
            </a:extLst>
          </p:cNvPr>
          <p:cNvSpPr/>
          <p:nvPr userDrawn="1"/>
        </p:nvSpPr>
        <p:spPr>
          <a:xfrm>
            <a:off x="649145" y="1259735"/>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Rectangle : coins arrondis 5">
            <a:extLst>
              <a:ext uri="{FF2B5EF4-FFF2-40B4-BE49-F238E27FC236}">
                <a16:creationId xmlns:a16="http://schemas.microsoft.com/office/drawing/2014/main" id="{9E5EF858-F0D0-004B-A4C7-6DD4DC8ED1EB}"/>
              </a:ext>
            </a:extLst>
          </p:cNvPr>
          <p:cNvSpPr/>
          <p:nvPr userDrawn="1"/>
        </p:nvSpPr>
        <p:spPr>
          <a:xfrm>
            <a:off x="429689" y="2354689"/>
            <a:ext cx="2596896" cy="3809619"/>
          </a:xfrm>
          <a:prstGeom prst="roundRect">
            <a:avLst/>
          </a:prstGeom>
          <a:solidFill>
            <a:srgbClr val="25465F">
              <a:alpha val="298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Ellipse 4">
            <a:extLst>
              <a:ext uri="{FF2B5EF4-FFF2-40B4-BE49-F238E27FC236}">
                <a16:creationId xmlns:a16="http://schemas.microsoft.com/office/drawing/2014/main" id="{335D8A22-294D-BC48-8175-84B9FFB8679C}"/>
              </a:ext>
            </a:extLst>
          </p:cNvPr>
          <p:cNvSpPr/>
          <p:nvPr userDrawn="1"/>
        </p:nvSpPr>
        <p:spPr>
          <a:xfrm>
            <a:off x="896033" y="1522584"/>
            <a:ext cx="1664208" cy="1664208"/>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4">
            <a:extLst>
              <a:ext uri="{FF2B5EF4-FFF2-40B4-BE49-F238E27FC236}">
                <a16:creationId xmlns:a16="http://schemas.microsoft.com/office/drawing/2014/main" id="{3CDFE390-3A2D-5F40-A4EC-AE0AAB096F1D}"/>
              </a:ext>
            </a:extLst>
          </p:cNvPr>
          <p:cNvSpPr>
            <a:spLocks noGrp="1"/>
          </p:cNvSpPr>
          <p:nvPr>
            <p:ph type="body" sz="quarter" idx="12" hasCustomPrompt="1"/>
          </p:nvPr>
        </p:nvSpPr>
        <p:spPr>
          <a:xfrm>
            <a:off x="585790" y="3359385"/>
            <a:ext cx="2120836" cy="453770"/>
          </a:xfrm>
          <a:prstGeom prst="rect">
            <a:avLst/>
          </a:prstGeom>
        </p:spPr>
        <p:txBody>
          <a:bodyPr>
            <a:noAutofit/>
          </a:bodyPr>
          <a:lstStyle>
            <a:lvl1pPr marL="0" indent="0">
              <a:buNone/>
              <a:defRPr sz="1800" b="1" i="0">
                <a:solidFill>
                  <a:srgbClr val="109DB9"/>
                </a:solidFill>
                <a:latin typeface="Bouygues Read Semibold" pitchFamily="2" charset="77"/>
              </a:defRPr>
            </a:lvl1pPr>
          </a:lstStyle>
          <a:p>
            <a:pPr lvl="0"/>
            <a:r>
              <a:rPr lang="fr-FR"/>
              <a:t>Titre de catégorie</a:t>
            </a:r>
          </a:p>
        </p:txBody>
      </p:sp>
      <p:sp>
        <p:nvSpPr>
          <p:cNvPr id="14" name="Espace réservé du texte 14">
            <a:extLst>
              <a:ext uri="{FF2B5EF4-FFF2-40B4-BE49-F238E27FC236}">
                <a16:creationId xmlns:a16="http://schemas.microsoft.com/office/drawing/2014/main" id="{3D16BA18-83D3-0945-A998-42391FCDB788}"/>
              </a:ext>
            </a:extLst>
          </p:cNvPr>
          <p:cNvSpPr>
            <a:spLocks noGrp="1"/>
          </p:cNvSpPr>
          <p:nvPr>
            <p:ph type="body" sz="quarter" idx="13" hasCustomPrompt="1"/>
          </p:nvPr>
        </p:nvSpPr>
        <p:spPr>
          <a:xfrm>
            <a:off x="585789" y="3985750"/>
            <a:ext cx="2303714" cy="1882729"/>
          </a:xfrm>
          <a:prstGeom prst="rect">
            <a:avLst/>
          </a:prstGeom>
        </p:spPr>
        <p:txBody>
          <a:bodyPr>
            <a:noAutofit/>
          </a:bodyPr>
          <a:lstStyle>
            <a:lvl1pPr marL="0" indent="0">
              <a:buNone/>
              <a:defRPr sz="1400" b="0" i="0">
                <a:solidFill>
                  <a:schemeClr val="bg1"/>
                </a:solidFill>
                <a:latin typeface="Bouygues Read" pitchFamily="2" charset="77"/>
              </a:defRPr>
            </a:lvl1pPr>
          </a:lstStyle>
          <a:p>
            <a:pPr lvl="0"/>
            <a:r>
              <a:rPr lang="fr-FR"/>
              <a:t>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18" name="Espace réservé pour une image  17">
            <a:extLst>
              <a:ext uri="{FF2B5EF4-FFF2-40B4-BE49-F238E27FC236}">
                <a16:creationId xmlns:a16="http://schemas.microsoft.com/office/drawing/2014/main" id="{EAB54E4E-9357-6448-85B0-6130B3406941}"/>
              </a:ext>
            </a:extLst>
          </p:cNvPr>
          <p:cNvSpPr>
            <a:spLocks noGrp="1"/>
          </p:cNvSpPr>
          <p:nvPr>
            <p:ph type="pic" sz="quarter" idx="14" hasCustomPrompt="1"/>
          </p:nvPr>
        </p:nvSpPr>
        <p:spPr>
          <a:xfrm>
            <a:off x="1018437" y="1660783"/>
            <a:ext cx="1402774" cy="1402774"/>
          </a:xfrm>
          <a:custGeom>
            <a:avLst/>
            <a:gdLst>
              <a:gd name="connsiteX0" fmla="*/ 701387 w 1402774"/>
              <a:gd name="connsiteY0" fmla="*/ 0 h 1402774"/>
              <a:gd name="connsiteX1" fmla="*/ 1402774 w 1402774"/>
              <a:gd name="connsiteY1" fmla="*/ 701387 h 1402774"/>
              <a:gd name="connsiteX2" fmla="*/ 701387 w 1402774"/>
              <a:gd name="connsiteY2" fmla="*/ 1402774 h 1402774"/>
              <a:gd name="connsiteX3" fmla="*/ 0 w 1402774"/>
              <a:gd name="connsiteY3" fmla="*/ 701387 h 1402774"/>
              <a:gd name="connsiteX4" fmla="*/ 701387 w 1402774"/>
              <a:gd name="connsiteY4" fmla="*/ 0 h 140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74" h="1402774">
                <a:moveTo>
                  <a:pt x="701387" y="0"/>
                </a:moveTo>
                <a:cubicBezTo>
                  <a:pt x="1088752" y="0"/>
                  <a:pt x="1402774" y="314022"/>
                  <a:pt x="1402774" y="701387"/>
                </a:cubicBezTo>
                <a:cubicBezTo>
                  <a:pt x="1402774" y="1088752"/>
                  <a:pt x="1088752" y="1402774"/>
                  <a:pt x="701387" y="1402774"/>
                </a:cubicBezTo>
                <a:cubicBezTo>
                  <a:pt x="314022" y="1402774"/>
                  <a:pt x="0" y="1088752"/>
                  <a:pt x="0" y="701387"/>
                </a:cubicBezTo>
                <a:cubicBezTo>
                  <a:pt x="0" y="314022"/>
                  <a:pt x="314022" y="0"/>
                  <a:pt x="701387" y="0"/>
                </a:cubicBezTo>
                <a:close/>
              </a:path>
            </a:pathLst>
          </a:custGeom>
        </p:spPr>
        <p:txBody>
          <a:bodyPr wrap="square" anchor="ctr">
            <a:noAutofit/>
          </a:bodyPr>
          <a:lstStyle>
            <a:lvl1pPr marL="0" indent="0" algn="ctr">
              <a:buNone/>
              <a:defRPr>
                <a:solidFill>
                  <a:schemeClr val="bg1"/>
                </a:solidFill>
                <a:latin typeface="Bouygues Read" pitchFamily="2" charset="77"/>
              </a:defRPr>
            </a:lvl1pPr>
          </a:lstStyle>
          <a:p>
            <a:r>
              <a:rPr lang="fr-FR" err="1"/>
              <a:t>Picto</a:t>
            </a:r>
            <a:endParaRPr lang="fr-FR"/>
          </a:p>
        </p:txBody>
      </p:sp>
      <p:sp>
        <p:nvSpPr>
          <p:cNvPr id="20" name="Rectangle : coins arrondis 19">
            <a:extLst>
              <a:ext uri="{FF2B5EF4-FFF2-40B4-BE49-F238E27FC236}">
                <a16:creationId xmlns:a16="http://schemas.microsoft.com/office/drawing/2014/main" id="{C73E76EA-CB05-AB48-AD36-913AE768E6E4}"/>
              </a:ext>
            </a:extLst>
          </p:cNvPr>
          <p:cNvSpPr/>
          <p:nvPr userDrawn="1"/>
        </p:nvSpPr>
        <p:spPr>
          <a:xfrm>
            <a:off x="3325561" y="2354689"/>
            <a:ext cx="2596896" cy="3809619"/>
          </a:xfrm>
          <a:prstGeom prst="roundRect">
            <a:avLst/>
          </a:prstGeom>
          <a:solidFill>
            <a:srgbClr val="25465F">
              <a:alpha val="298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1" name="Ellipse 20">
            <a:extLst>
              <a:ext uri="{FF2B5EF4-FFF2-40B4-BE49-F238E27FC236}">
                <a16:creationId xmlns:a16="http://schemas.microsoft.com/office/drawing/2014/main" id="{77E1F9CD-012C-2549-B4A1-B08ADDACF7DE}"/>
              </a:ext>
            </a:extLst>
          </p:cNvPr>
          <p:cNvSpPr/>
          <p:nvPr userDrawn="1"/>
        </p:nvSpPr>
        <p:spPr>
          <a:xfrm>
            <a:off x="3791906" y="1522584"/>
            <a:ext cx="1664208" cy="1664208"/>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2" name="Espace réservé du texte 14">
            <a:extLst>
              <a:ext uri="{FF2B5EF4-FFF2-40B4-BE49-F238E27FC236}">
                <a16:creationId xmlns:a16="http://schemas.microsoft.com/office/drawing/2014/main" id="{34B6FDC3-3CC3-6E48-8589-A3E0E4C6EF7B}"/>
              </a:ext>
            </a:extLst>
          </p:cNvPr>
          <p:cNvSpPr>
            <a:spLocks noGrp="1"/>
          </p:cNvSpPr>
          <p:nvPr>
            <p:ph type="body" sz="quarter" idx="15" hasCustomPrompt="1"/>
          </p:nvPr>
        </p:nvSpPr>
        <p:spPr>
          <a:xfrm>
            <a:off x="3481663" y="3359385"/>
            <a:ext cx="2120836" cy="453770"/>
          </a:xfrm>
          <a:prstGeom prst="rect">
            <a:avLst/>
          </a:prstGeom>
        </p:spPr>
        <p:txBody>
          <a:bodyPr>
            <a:noAutofit/>
          </a:bodyPr>
          <a:lstStyle>
            <a:lvl1pPr marL="0" indent="0">
              <a:buNone/>
              <a:defRPr sz="1800" b="1" i="0">
                <a:solidFill>
                  <a:srgbClr val="109DB9"/>
                </a:solidFill>
                <a:latin typeface="Bouygues Read Semibold" pitchFamily="2" charset="77"/>
              </a:defRPr>
            </a:lvl1pPr>
          </a:lstStyle>
          <a:p>
            <a:pPr lvl="0"/>
            <a:r>
              <a:rPr lang="fr-FR"/>
              <a:t>Titre de catégorie</a:t>
            </a:r>
          </a:p>
        </p:txBody>
      </p:sp>
      <p:sp>
        <p:nvSpPr>
          <p:cNvPr id="23" name="Espace réservé du texte 14">
            <a:extLst>
              <a:ext uri="{FF2B5EF4-FFF2-40B4-BE49-F238E27FC236}">
                <a16:creationId xmlns:a16="http://schemas.microsoft.com/office/drawing/2014/main" id="{F2F867E7-F4E9-6E4E-9A1F-A57808264424}"/>
              </a:ext>
            </a:extLst>
          </p:cNvPr>
          <p:cNvSpPr>
            <a:spLocks noGrp="1"/>
          </p:cNvSpPr>
          <p:nvPr>
            <p:ph type="body" sz="quarter" idx="16" hasCustomPrompt="1"/>
          </p:nvPr>
        </p:nvSpPr>
        <p:spPr>
          <a:xfrm>
            <a:off x="3481662" y="3985750"/>
            <a:ext cx="2303714" cy="1882729"/>
          </a:xfrm>
          <a:prstGeom prst="rect">
            <a:avLst/>
          </a:prstGeom>
        </p:spPr>
        <p:txBody>
          <a:bodyPr>
            <a:noAutofit/>
          </a:bodyPr>
          <a:lstStyle>
            <a:lvl1pPr marL="0" indent="0">
              <a:buNone/>
              <a:defRPr sz="1400" b="0" i="0">
                <a:solidFill>
                  <a:schemeClr val="bg1"/>
                </a:solidFill>
                <a:latin typeface="Bouygues Read" pitchFamily="2" charset="77"/>
              </a:defRPr>
            </a:lvl1pPr>
          </a:lstStyle>
          <a:p>
            <a:pPr lvl="0"/>
            <a:r>
              <a:rPr lang="fr-FR"/>
              <a:t>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24" name="Espace réservé pour une image  23">
            <a:extLst>
              <a:ext uri="{FF2B5EF4-FFF2-40B4-BE49-F238E27FC236}">
                <a16:creationId xmlns:a16="http://schemas.microsoft.com/office/drawing/2014/main" id="{328B76FE-8481-404C-B99B-9D3CD3B147F5}"/>
              </a:ext>
            </a:extLst>
          </p:cNvPr>
          <p:cNvSpPr>
            <a:spLocks noGrp="1"/>
          </p:cNvSpPr>
          <p:nvPr>
            <p:ph type="pic" sz="quarter" idx="17" hasCustomPrompt="1"/>
          </p:nvPr>
        </p:nvSpPr>
        <p:spPr>
          <a:xfrm>
            <a:off x="3914310" y="1660783"/>
            <a:ext cx="1402774" cy="1402774"/>
          </a:xfrm>
          <a:custGeom>
            <a:avLst/>
            <a:gdLst>
              <a:gd name="connsiteX0" fmla="*/ 701387 w 1402774"/>
              <a:gd name="connsiteY0" fmla="*/ 0 h 1402774"/>
              <a:gd name="connsiteX1" fmla="*/ 1402774 w 1402774"/>
              <a:gd name="connsiteY1" fmla="*/ 701387 h 1402774"/>
              <a:gd name="connsiteX2" fmla="*/ 701387 w 1402774"/>
              <a:gd name="connsiteY2" fmla="*/ 1402774 h 1402774"/>
              <a:gd name="connsiteX3" fmla="*/ 0 w 1402774"/>
              <a:gd name="connsiteY3" fmla="*/ 701387 h 1402774"/>
              <a:gd name="connsiteX4" fmla="*/ 701387 w 1402774"/>
              <a:gd name="connsiteY4" fmla="*/ 0 h 140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74" h="1402774">
                <a:moveTo>
                  <a:pt x="701387" y="0"/>
                </a:moveTo>
                <a:cubicBezTo>
                  <a:pt x="1088752" y="0"/>
                  <a:pt x="1402774" y="314022"/>
                  <a:pt x="1402774" y="701387"/>
                </a:cubicBezTo>
                <a:cubicBezTo>
                  <a:pt x="1402774" y="1088752"/>
                  <a:pt x="1088752" y="1402774"/>
                  <a:pt x="701387" y="1402774"/>
                </a:cubicBezTo>
                <a:cubicBezTo>
                  <a:pt x="314022" y="1402774"/>
                  <a:pt x="0" y="1088752"/>
                  <a:pt x="0" y="701387"/>
                </a:cubicBezTo>
                <a:cubicBezTo>
                  <a:pt x="0" y="314022"/>
                  <a:pt x="314022" y="0"/>
                  <a:pt x="701387" y="0"/>
                </a:cubicBezTo>
                <a:close/>
              </a:path>
            </a:pathLst>
          </a:custGeom>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fr-FR" sz="2800" kern="1200" dirty="0">
                <a:solidFill>
                  <a:schemeClr val="bg1"/>
                </a:solidFill>
                <a:latin typeface="Bouygues Read" pitchFamily="2" charset="77"/>
                <a:ea typeface="+mn-ea"/>
                <a:cs typeface="+mn-cs"/>
              </a:defRPr>
            </a:lvl1pPr>
          </a:lstStyle>
          <a:p>
            <a:r>
              <a:rPr lang="fr-FR" err="1"/>
              <a:t>Picto</a:t>
            </a:r>
            <a:endParaRPr lang="fr-FR"/>
          </a:p>
        </p:txBody>
      </p:sp>
      <p:sp>
        <p:nvSpPr>
          <p:cNvPr id="25" name="Rectangle : coins arrondis 24">
            <a:extLst>
              <a:ext uri="{FF2B5EF4-FFF2-40B4-BE49-F238E27FC236}">
                <a16:creationId xmlns:a16="http://schemas.microsoft.com/office/drawing/2014/main" id="{7A470AB0-5B83-064D-A80B-ECA1D480B806}"/>
              </a:ext>
            </a:extLst>
          </p:cNvPr>
          <p:cNvSpPr/>
          <p:nvPr userDrawn="1"/>
        </p:nvSpPr>
        <p:spPr>
          <a:xfrm>
            <a:off x="6196352" y="2354689"/>
            <a:ext cx="2596896" cy="3809619"/>
          </a:xfrm>
          <a:prstGeom prst="roundRect">
            <a:avLst/>
          </a:prstGeom>
          <a:solidFill>
            <a:srgbClr val="25465F">
              <a:alpha val="298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6" name="Ellipse 25">
            <a:extLst>
              <a:ext uri="{FF2B5EF4-FFF2-40B4-BE49-F238E27FC236}">
                <a16:creationId xmlns:a16="http://schemas.microsoft.com/office/drawing/2014/main" id="{E747A91E-A24A-BB47-A1D1-DFA0C5F5A674}"/>
              </a:ext>
            </a:extLst>
          </p:cNvPr>
          <p:cNvSpPr/>
          <p:nvPr userDrawn="1"/>
        </p:nvSpPr>
        <p:spPr>
          <a:xfrm>
            <a:off x="6662697" y="1522584"/>
            <a:ext cx="1664208" cy="1664208"/>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7" name="Espace réservé du texte 14">
            <a:extLst>
              <a:ext uri="{FF2B5EF4-FFF2-40B4-BE49-F238E27FC236}">
                <a16:creationId xmlns:a16="http://schemas.microsoft.com/office/drawing/2014/main" id="{47981AE6-5AEF-9848-971E-2D9FB59B9A89}"/>
              </a:ext>
            </a:extLst>
          </p:cNvPr>
          <p:cNvSpPr>
            <a:spLocks noGrp="1"/>
          </p:cNvSpPr>
          <p:nvPr>
            <p:ph type="body" sz="quarter" idx="18" hasCustomPrompt="1"/>
          </p:nvPr>
        </p:nvSpPr>
        <p:spPr>
          <a:xfrm>
            <a:off x="6352453" y="3359385"/>
            <a:ext cx="2120836" cy="453770"/>
          </a:xfrm>
          <a:prstGeom prst="rect">
            <a:avLst/>
          </a:prstGeom>
        </p:spPr>
        <p:txBody>
          <a:bodyPr>
            <a:noAutofit/>
          </a:bodyPr>
          <a:lstStyle>
            <a:lvl1pPr marL="0" indent="0">
              <a:buNone/>
              <a:defRPr sz="1800" b="1" i="0">
                <a:solidFill>
                  <a:srgbClr val="109DB9"/>
                </a:solidFill>
                <a:latin typeface="Bouygues Read Semibold" pitchFamily="2" charset="77"/>
              </a:defRPr>
            </a:lvl1pPr>
          </a:lstStyle>
          <a:p>
            <a:pPr lvl="0"/>
            <a:r>
              <a:rPr lang="fr-FR"/>
              <a:t>Titre de catégorie</a:t>
            </a:r>
          </a:p>
        </p:txBody>
      </p:sp>
      <p:sp>
        <p:nvSpPr>
          <p:cNvPr id="28" name="Espace réservé du texte 14">
            <a:extLst>
              <a:ext uri="{FF2B5EF4-FFF2-40B4-BE49-F238E27FC236}">
                <a16:creationId xmlns:a16="http://schemas.microsoft.com/office/drawing/2014/main" id="{EFD47552-E016-544A-9F03-FA1153908D0C}"/>
              </a:ext>
            </a:extLst>
          </p:cNvPr>
          <p:cNvSpPr>
            <a:spLocks noGrp="1"/>
          </p:cNvSpPr>
          <p:nvPr>
            <p:ph type="body" sz="quarter" idx="19" hasCustomPrompt="1"/>
          </p:nvPr>
        </p:nvSpPr>
        <p:spPr>
          <a:xfrm>
            <a:off x="6352453" y="3985750"/>
            <a:ext cx="2303714" cy="1882729"/>
          </a:xfrm>
          <a:prstGeom prst="rect">
            <a:avLst/>
          </a:prstGeom>
        </p:spPr>
        <p:txBody>
          <a:bodyPr>
            <a:noAutofit/>
          </a:bodyPr>
          <a:lstStyle>
            <a:lvl1pPr marL="0" indent="0">
              <a:buNone/>
              <a:defRPr sz="1400" b="0" i="0">
                <a:solidFill>
                  <a:schemeClr val="bg1"/>
                </a:solidFill>
                <a:latin typeface="Bouygues Read" pitchFamily="2" charset="77"/>
              </a:defRPr>
            </a:lvl1pPr>
          </a:lstStyle>
          <a:p>
            <a:pPr lvl="0"/>
            <a:r>
              <a:rPr lang="fr-FR"/>
              <a:t>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29" name="Espace réservé pour une image  28">
            <a:extLst>
              <a:ext uri="{FF2B5EF4-FFF2-40B4-BE49-F238E27FC236}">
                <a16:creationId xmlns:a16="http://schemas.microsoft.com/office/drawing/2014/main" id="{7A606DA2-9D31-5547-A6D9-54F0966C3931}"/>
              </a:ext>
            </a:extLst>
          </p:cNvPr>
          <p:cNvSpPr>
            <a:spLocks noGrp="1"/>
          </p:cNvSpPr>
          <p:nvPr>
            <p:ph type="pic" sz="quarter" idx="20" hasCustomPrompt="1"/>
          </p:nvPr>
        </p:nvSpPr>
        <p:spPr>
          <a:xfrm>
            <a:off x="6785102" y="1660783"/>
            <a:ext cx="1402774" cy="1402774"/>
          </a:xfrm>
          <a:custGeom>
            <a:avLst/>
            <a:gdLst>
              <a:gd name="connsiteX0" fmla="*/ 701387 w 1402774"/>
              <a:gd name="connsiteY0" fmla="*/ 0 h 1402774"/>
              <a:gd name="connsiteX1" fmla="*/ 1402774 w 1402774"/>
              <a:gd name="connsiteY1" fmla="*/ 701387 h 1402774"/>
              <a:gd name="connsiteX2" fmla="*/ 701387 w 1402774"/>
              <a:gd name="connsiteY2" fmla="*/ 1402774 h 1402774"/>
              <a:gd name="connsiteX3" fmla="*/ 0 w 1402774"/>
              <a:gd name="connsiteY3" fmla="*/ 701387 h 1402774"/>
              <a:gd name="connsiteX4" fmla="*/ 701387 w 1402774"/>
              <a:gd name="connsiteY4" fmla="*/ 0 h 140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74" h="1402774">
                <a:moveTo>
                  <a:pt x="701387" y="0"/>
                </a:moveTo>
                <a:cubicBezTo>
                  <a:pt x="1088752" y="0"/>
                  <a:pt x="1402774" y="314022"/>
                  <a:pt x="1402774" y="701387"/>
                </a:cubicBezTo>
                <a:cubicBezTo>
                  <a:pt x="1402774" y="1088752"/>
                  <a:pt x="1088752" y="1402774"/>
                  <a:pt x="701387" y="1402774"/>
                </a:cubicBezTo>
                <a:cubicBezTo>
                  <a:pt x="314022" y="1402774"/>
                  <a:pt x="0" y="1088752"/>
                  <a:pt x="0" y="701387"/>
                </a:cubicBezTo>
                <a:cubicBezTo>
                  <a:pt x="0" y="314022"/>
                  <a:pt x="314022" y="0"/>
                  <a:pt x="701387" y="0"/>
                </a:cubicBezTo>
                <a:close/>
              </a:path>
            </a:pathLst>
          </a:custGeom>
        </p:spPr>
        <p:txBody>
          <a:bodyPr wrap="square" anchor="ctr">
            <a:noAutofit/>
          </a:bodyPr>
          <a:lstStyle>
            <a:lvl1pPr marL="0" indent="0" algn="ctr">
              <a:buNone/>
              <a:defRPr lang="fr-FR" sz="2800" kern="1200">
                <a:solidFill>
                  <a:schemeClr val="bg1"/>
                </a:solidFill>
                <a:latin typeface="Bouygues Read" pitchFamily="2" charset="77"/>
                <a:ea typeface="+mn-ea"/>
                <a:cs typeface="+mn-cs"/>
              </a:defRPr>
            </a:lvl1pPr>
          </a:lstStyle>
          <a:p>
            <a:r>
              <a:rPr lang="fr-FR" sz="2800" kern="1200" err="1">
                <a:solidFill>
                  <a:schemeClr val="bg1"/>
                </a:solidFill>
                <a:latin typeface="Bouygues Read" pitchFamily="2" charset="77"/>
                <a:ea typeface="+mn-ea"/>
                <a:cs typeface="+mn-cs"/>
              </a:rPr>
              <a:t>Picto</a:t>
            </a:r>
            <a:endParaRPr lang="fr-FR"/>
          </a:p>
        </p:txBody>
      </p:sp>
      <p:sp>
        <p:nvSpPr>
          <p:cNvPr id="30" name="Rectangle : coins arrondis 29">
            <a:extLst>
              <a:ext uri="{FF2B5EF4-FFF2-40B4-BE49-F238E27FC236}">
                <a16:creationId xmlns:a16="http://schemas.microsoft.com/office/drawing/2014/main" id="{4AE710A6-118D-AF4C-82B2-6C3A42DA0B1D}"/>
              </a:ext>
            </a:extLst>
          </p:cNvPr>
          <p:cNvSpPr/>
          <p:nvPr userDrawn="1"/>
        </p:nvSpPr>
        <p:spPr>
          <a:xfrm>
            <a:off x="9067143" y="2354689"/>
            <a:ext cx="2596896" cy="3809619"/>
          </a:xfrm>
          <a:prstGeom prst="roundRect">
            <a:avLst/>
          </a:prstGeom>
          <a:solidFill>
            <a:srgbClr val="25465F">
              <a:alpha val="298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1" name="Ellipse 30">
            <a:extLst>
              <a:ext uri="{FF2B5EF4-FFF2-40B4-BE49-F238E27FC236}">
                <a16:creationId xmlns:a16="http://schemas.microsoft.com/office/drawing/2014/main" id="{441042AE-885B-304A-B8B5-47AEBF82E033}"/>
              </a:ext>
            </a:extLst>
          </p:cNvPr>
          <p:cNvSpPr/>
          <p:nvPr userDrawn="1"/>
        </p:nvSpPr>
        <p:spPr>
          <a:xfrm>
            <a:off x="9533487" y="1522584"/>
            <a:ext cx="1664208" cy="1664208"/>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2" name="Espace réservé du texte 14">
            <a:extLst>
              <a:ext uri="{FF2B5EF4-FFF2-40B4-BE49-F238E27FC236}">
                <a16:creationId xmlns:a16="http://schemas.microsoft.com/office/drawing/2014/main" id="{523D9399-8C25-2A41-BD85-56DF33D3A0FB}"/>
              </a:ext>
            </a:extLst>
          </p:cNvPr>
          <p:cNvSpPr>
            <a:spLocks noGrp="1"/>
          </p:cNvSpPr>
          <p:nvPr>
            <p:ph type="body" sz="quarter" idx="21" hasCustomPrompt="1"/>
          </p:nvPr>
        </p:nvSpPr>
        <p:spPr>
          <a:xfrm>
            <a:off x="9223245" y="3359385"/>
            <a:ext cx="2120836" cy="453770"/>
          </a:xfrm>
          <a:prstGeom prst="rect">
            <a:avLst/>
          </a:prstGeom>
        </p:spPr>
        <p:txBody>
          <a:bodyPr>
            <a:noAutofit/>
          </a:bodyPr>
          <a:lstStyle>
            <a:lvl1pPr marL="0" indent="0">
              <a:buNone/>
              <a:defRPr sz="1800" b="1" i="0">
                <a:solidFill>
                  <a:srgbClr val="109DB9"/>
                </a:solidFill>
                <a:latin typeface="Bouygues Read Semibold" pitchFamily="2" charset="77"/>
              </a:defRPr>
            </a:lvl1pPr>
          </a:lstStyle>
          <a:p>
            <a:pPr lvl="0"/>
            <a:r>
              <a:rPr lang="fr-FR"/>
              <a:t>Titre de catégorie</a:t>
            </a:r>
          </a:p>
        </p:txBody>
      </p:sp>
      <p:sp>
        <p:nvSpPr>
          <p:cNvPr id="33" name="Espace réservé du texte 14">
            <a:extLst>
              <a:ext uri="{FF2B5EF4-FFF2-40B4-BE49-F238E27FC236}">
                <a16:creationId xmlns:a16="http://schemas.microsoft.com/office/drawing/2014/main" id="{AE161F97-906B-F949-AD03-39B819A60DD1}"/>
              </a:ext>
            </a:extLst>
          </p:cNvPr>
          <p:cNvSpPr>
            <a:spLocks noGrp="1"/>
          </p:cNvSpPr>
          <p:nvPr>
            <p:ph type="body" sz="quarter" idx="22" hasCustomPrompt="1"/>
          </p:nvPr>
        </p:nvSpPr>
        <p:spPr>
          <a:xfrm>
            <a:off x="9223245" y="3985750"/>
            <a:ext cx="2303714" cy="1882729"/>
          </a:xfrm>
          <a:prstGeom prst="rect">
            <a:avLst/>
          </a:prstGeom>
        </p:spPr>
        <p:txBody>
          <a:bodyPr>
            <a:noAutofit/>
          </a:bodyPr>
          <a:lstStyle>
            <a:lvl1pPr marL="0" indent="0">
              <a:buNone/>
              <a:defRPr sz="1400" b="0" i="0">
                <a:solidFill>
                  <a:schemeClr val="bg1"/>
                </a:solidFill>
                <a:latin typeface="Bouygues Read" pitchFamily="2" charset="77"/>
              </a:defRPr>
            </a:lvl1pPr>
          </a:lstStyle>
          <a:p>
            <a:pPr lvl="0"/>
            <a:r>
              <a:rPr lang="fr-FR"/>
              <a:t>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34" name="Espace réservé pour une image  33">
            <a:extLst>
              <a:ext uri="{FF2B5EF4-FFF2-40B4-BE49-F238E27FC236}">
                <a16:creationId xmlns:a16="http://schemas.microsoft.com/office/drawing/2014/main" id="{93F97E30-E788-9C4A-91DF-3CBBF733A898}"/>
              </a:ext>
            </a:extLst>
          </p:cNvPr>
          <p:cNvSpPr>
            <a:spLocks noGrp="1"/>
          </p:cNvSpPr>
          <p:nvPr>
            <p:ph type="pic" sz="quarter" idx="23" hasCustomPrompt="1"/>
          </p:nvPr>
        </p:nvSpPr>
        <p:spPr>
          <a:xfrm>
            <a:off x="9655892" y="1660783"/>
            <a:ext cx="1402774" cy="1402774"/>
          </a:xfrm>
          <a:custGeom>
            <a:avLst/>
            <a:gdLst>
              <a:gd name="connsiteX0" fmla="*/ 701387 w 1402774"/>
              <a:gd name="connsiteY0" fmla="*/ 0 h 1402774"/>
              <a:gd name="connsiteX1" fmla="*/ 1402774 w 1402774"/>
              <a:gd name="connsiteY1" fmla="*/ 701387 h 1402774"/>
              <a:gd name="connsiteX2" fmla="*/ 701387 w 1402774"/>
              <a:gd name="connsiteY2" fmla="*/ 1402774 h 1402774"/>
              <a:gd name="connsiteX3" fmla="*/ 0 w 1402774"/>
              <a:gd name="connsiteY3" fmla="*/ 701387 h 1402774"/>
              <a:gd name="connsiteX4" fmla="*/ 701387 w 1402774"/>
              <a:gd name="connsiteY4" fmla="*/ 0 h 140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74" h="1402774">
                <a:moveTo>
                  <a:pt x="701387" y="0"/>
                </a:moveTo>
                <a:cubicBezTo>
                  <a:pt x="1088752" y="0"/>
                  <a:pt x="1402774" y="314022"/>
                  <a:pt x="1402774" y="701387"/>
                </a:cubicBezTo>
                <a:cubicBezTo>
                  <a:pt x="1402774" y="1088752"/>
                  <a:pt x="1088752" y="1402774"/>
                  <a:pt x="701387" y="1402774"/>
                </a:cubicBezTo>
                <a:cubicBezTo>
                  <a:pt x="314022" y="1402774"/>
                  <a:pt x="0" y="1088752"/>
                  <a:pt x="0" y="701387"/>
                </a:cubicBezTo>
                <a:cubicBezTo>
                  <a:pt x="0" y="314022"/>
                  <a:pt x="314022" y="0"/>
                  <a:pt x="701387" y="0"/>
                </a:cubicBezTo>
                <a:close/>
              </a:path>
            </a:pathLst>
          </a:custGeom>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fr-FR" sz="2800" kern="1200" dirty="0">
                <a:solidFill>
                  <a:schemeClr val="bg1"/>
                </a:solidFill>
                <a:latin typeface="Bouygues Read" pitchFamily="2" charset="77"/>
                <a:ea typeface="+mn-ea"/>
                <a:cs typeface="+mn-cs"/>
              </a:defRPr>
            </a:lvl1pPr>
          </a:lstStyle>
          <a:p>
            <a:r>
              <a:rPr lang="fr-FR" err="1"/>
              <a:t>Picto</a:t>
            </a:r>
            <a:endParaRPr lang="fr-FR"/>
          </a:p>
        </p:txBody>
      </p:sp>
    </p:spTree>
    <p:extLst>
      <p:ext uri="{BB962C8B-B14F-4D97-AF65-F5344CB8AC3E}">
        <p14:creationId xmlns:p14="http://schemas.microsoft.com/office/powerpoint/2010/main" val="396390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u libre 11">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9E4EE562-F2FC-AF4C-AAD5-51E88DDD699F}"/>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4" name="Rectangle : coins arrondis 3">
            <a:extLst>
              <a:ext uri="{FF2B5EF4-FFF2-40B4-BE49-F238E27FC236}">
                <a16:creationId xmlns:a16="http://schemas.microsoft.com/office/drawing/2014/main" id="{3618009C-EE6F-7F4B-B249-B9E63F7F89E5}"/>
              </a:ext>
            </a:extLst>
          </p:cNvPr>
          <p:cNvSpPr/>
          <p:nvPr userDrawn="1"/>
        </p:nvSpPr>
        <p:spPr>
          <a:xfrm>
            <a:off x="649145" y="1157086"/>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Espace réservé du texte 14">
            <a:extLst>
              <a:ext uri="{FF2B5EF4-FFF2-40B4-BE49-F238E27FC236}">
                <a16:creationId xmlns:a16="http://schemas.microsoft.com/office/drawing/2014/main" id="{0F1DD871-75CA-C640-8E6A-79A0AC50B1B1}"/>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spTree>
    <p:custDataLst>
      <p:tags r:id="rId1"/>
    </p:custDataLst>
    <p:extLst>
      <p:ext uri="{BB962C8B-B14F-4D97-AF65-F5344CB8AC3E}">
        <p14:creationId xmlns:p14="http://schemas.microsoft.com/office/powerpoint/2010/main" val="154601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22491664-D040-8B47-8BB0-4B4E9E65B0CF}"/>
              </a:ext>
            </a:extLst>
          </p:cNvPr>
          <p:cNvSpPr>
            <a:spLocks noGrp="1"/>
          </p:cNvSpPr>
          <p:nvPr>
            <p:ph type="body" sz="quarter" idx="11" hasCustomPrompt="1"/>
          </p:nvPr>
        </p:nvSpPr>
        <p:spPr>
          <a:xfrm>
            <a:off x="585790" y="314327"/>
            <a:ext cx="9812853" cy="654048"/>
          </a:xfrm>
          <a:prstGeom prst="rect">
            <a:avLst/>
          </a:prstGeom>
        </p:spPr>
        <p:txBody>
          <a:bodyPr>
            <a:noAutofit/>
          </a:bodyPr>
          <a:lstStyle>
            <a:lvl1pPr marL="0" indent="0">
              <a:buNone/>
              <a:defRPr sz="4000" b="1" i="0">
                <a:solidFill>
                  <a:srgbClr val="25465F"/>
                </a:solidFill>
                <a:latin typeface="Bouygues Read Semibold" pitchFamily="2" charset="77"/>
              </a:defRPr>
            </a:lvl1pPr>
          </a:lstStyle>
          <a:p>
            <a:pPr lvl="0"/>
            <a:r>
              <a:rPr lang="fr-FR"/>
              <a:t>Titre de votre page</a:t>
            </a:r>
          </a:p>
        </p:txBody>
      </p:sp>
      <p:sp>
        <p:nvSpPr>
          <p:cNvPr id="4" name="Rectangle : coins arrondis 3">
            <a:extLst>
              <a:ext uri="{FF2B5EF4-FFF2-40B4-BE49-F238E27FC236}">
                <a16:creationId xmlns:a16="http://schemas.microsoft.com/office/drawing/2014/main" id="{8E62BDC7-5F6A-1146-9B87-5F738C35062C}"/>
              </a:ext>
            </a:extLst>
          </p:cNvPr>
          <p:cNvSpPr/>
          <p:nvPr userDrawn="1"/>
        </p:nvSpPr>
        <p:spPr>
          <a:xfrm>
            <a:off x="686547" y="1612624"/>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Espace réservé du texte 14">
            <a:extLst>
              <a:ext uri="{FF2B5EF4-FFF2-40B4-BE49-F238E27FC236}">
                <a16:creationId xmlns:a16="http://schemas.microsoft.com/office/drawing/2014/main" id="{8075E8F9-D3BE-5142-89EB-9E06DF8DCCF1}"/>
              </a:ext>
            </a:extLst>
          </p:cNvPr>
          <p:cNvSpPr>
            <a:spLocks noGrp="1"/>
          </p:cNvSpPr>
          <p:nvPr>
            <p:ph type="body" sz="quarter" idx="14" hasCustomPrompt="1"/>
          </p:nvPr>
        </p:nvSpPr>
        <p:spPr>
          <a:xfrm>
            <a:off x="686547" y="2160649"/>
            <a:ext cx="9712095" cy="3575115"/>
          </a:xfrm>
          <a:prstGeom prst="rect">
            <a:avLst/>
          </a:prstGeom>
        </p:spPr>
        <p:txBody>
          <a:bodyPr>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6" name="Espace réservé du texte 14">
            <a:extLst>
              <a:ext uri="{FF2B5EF4-FFF2-40B4-BE49-F238E27FC236}">
                <a16:creationId xmlns:a16="http://schemas.microsoft.com/office/drawing/2014/main" id="{A42A1AF3-6B08-5741-B301-828B2C66935E}"/>
              </a:ext>
            </a:extLst>
          </p:cNvPr>
          <p:cNvSpPr>
            <a:spLocks noGrp="1"/>
          </p:cNvSpPr>
          <p:nvPr>
            <p:ph type="body" sz="quarter" idx="19" hasCustomPrompt="1"/>
          </p:nvPr>
        </p:nvSpPr>
        <p:spPr>
          <a:xfrm>
            <a:off x="585790" y="968378"/>
            <a:ext cx="9812853" cy="647495"/>
          </a:xfrm>
          <a:prstGeom prst="rect">
            <a:avLst/>
          </a:prstGeom>
        </p:spPr>
        <p:txBody>
          <a:bodyPr>
            <a:noAutofit/>
          </a:bodyPr>
          <a:lstStyle>
            <a:lvl1pPr marL="0" indent="0">
              <a:buNone/>
              <a:defRPr sz="2800" b="1" i="0">
                <a:solidFill>
                  <a:srgbClr val="109DB9"/>
                </a:solidFill>
                <a:latin typeface="Bouygues Read Semibold" pitchFamily="2" charset="77"/>
              </a:defRPr>
            </a:lvl1pPr>
          </a:lstStyle>
          <a:p>
            <a:pPr lvl="0"/>
            <a:r>
              <a:rPr lang="fr-FR"/>
              <a:t>sur deux lignes </a:t>
            </a:r>
          </a:p>
        </p:txBody>
      </p:sp>
      <p:pic>
        <p:nvPicPr>
          <p:cNvPr id="7" name="Image 6">
            <a:extLst>
              <a:ext uri="{FF2B5EF4-FFF2-40B4-BE49-F238E27FC236}">
                <a16:creationId xmlns:a16="http://schemas.microsoft.com/office/drawing/2014/main" id="{37A9924E-6CDA-DA48-8596-8C53B66ACA2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597979" y="0"/>
            <a:ext cx="1594023" cy="6858000"/>
          </a:xfrm>
          <a:prstGeom prst="rect">
            <a:avLst/>
          </a:prstGeom>
        </p:spPr>
      </p:pic>
    </p:spTree>
    <p:extLst>
      <p:ext uri="{BB962C8B-B14F-4D97-AF65-F5344CB8AC3E}">
        <p14:creationId xmlns:p14="http://schemas.microsoft.com/office/powerpoint/2010/main" val="190091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5200BE3-DEA3-864A-B648-166D34FAE50B}"/>
              </a:ext>
            </a:extLst>
          </p:cNvPr>
          <p:cNvPicPr>
            <a:picLocks noChangeAspect="1"/>
          </p:cNvPicPr>
          <p:nvPr userDrawn="1"/>
        </p:nvPicPr>
        <p:blipFill>
          <a:blip r:embed="rId5"/>
          <a:stretch>
            <a:fillRect/>
          </a:stretch>
        </p:blipFill>
        <p:spPr>
          <a:xfrm>
            <a:off x="10784417" y="6130498"/>
            <a:ext cx="1437564" cy="761623"/>
          </a:xfrm>
          <a:prstGeom prst="rect">
            <a:avLst/>
          </a:prstGeom>
        </p:spPr>
      </p:pic>
    </p:spTree>
    <p:extLst>
      <p:ext uri="{BB962C8B-B14F-4D97-AF65-F5344CB8AC3E}">
        <p14:creationId xmlns:p14="http://schemas.microsoft.com/office/powerpoint/2010/main" val="3824126287"/>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slide" Target="slide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Besoin</a:t>
            </a:r>
          </a:p>
        </p:txBody>
      </p:sp>
      <p:sp>
        <p:nvSpPr>
          <p:cNvPr id="3" name="ZoneTexte 2">
            <a:extLst>
              <a:ext uri="{FF2B5EF4-FFF2-40B4-BE49-F238E27FC236}">
                <a16:creationId xmlns:a16="http://schemas.microsoft.com/office/drawing/2014/main" id="{7D004B9B-01F7-76CB-6B4F-1160056A1A0E}"/>
              </a:ext>
            </a:extLst>
          </p:cNvPr>
          <p:cNvSpPr txBox="1"/>
          <p:nvPr/>
        </p:nvSpPr>
        <p:spPr>
          <a:xfrm>
            <a:off x="733425" y="2422727"/>
            <a:ext cx="8924925" cy="169661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fr-FR" dirty="0">
                <a:solidFill>
                  <a:srgbClr val="25465F"/>
                </a:solidFill>
                <a:latin typeface="Bouygues Read" pitchFamily="50" charset="0"/>
              </a:rPr>
              <a:t>Lever les </a:t>
            </a:r>
            <a:r>
              <a:rPr lang="fr-FR" b="1" dirty="0">
                <a:solidFill>
                  <a:srgbClr val="25465F"/>
                </a:solidFill>
                <a:latin typeface="Bouygues Read" pitchFamily="50" charset="0"/>
              </a:rPr>
              <a:t>appréhensions</a:t>
            </a:r>
            <a:r>
              <a:rPr lang="fr-FR" dirty="0">
                <a:solidFill>
                  <a:srgbClr val="25465F"/>
                </a:solidFill>
                <a:latin typeface="Bouygues Read" pitchFamily="50" charset="0"/>
              </a:rPr>
              <a:t> des équipes sur les évolutions d’offres FAI du 6/11</a:t>
            </a:r>
          </a:p>
          <a:p>
            <a:pPr marL="285750" indent="-285750">
              <a:lnSpc>
                <a:spcPct val="150000"/>
              </a:lnSpc>
              <a:buFont typeface="Wingdings" panose="05000000000000000000" pitchFamily="2" charset="2"/>
              <a:buChar char="§"/>
            </a:pPr>
            <a:r>
              <a:rPr lang="fr-FR" dirty="0">
                <a:solidFill>
                  <a:srgbClr val="25465F"/>
                </a:solidFill>
                <a:latin typeface="Bouygues Read" pitchFamily="50" charset="0"/>
              </a:rPr>
              <a:t>Rappeler les </a:t>
            </a:r>
            <a:r>
              <a:rPr lang="fr-FR" b="1" dirty="0">
                <a:solidFill>
                  <a:srgbClr val="25465F"/>
                </a:solidFill>
                <a:latin typeface="Bouygues Read" pitchFamily="50" charset="0"/>
              </a:rPr>
              <a:t>étapes essentielles </a:t>
            </a:r>
            <a:r>
              <a:rPr lang="fr-FR" dirty="0">
                <a:solidFill>
                  <a:srgbClr val="25465F"/>
                </a:solidFill>
                <a:latin typeface="Bouygues Read" pitchFamily="50" charset="0"/>
              </a:rPr>
              <a:t>pour réussir une vente</a:t>
            </a:r>
          </a:p>
          <a:p>
            <a:pPr marL="285750" indent="-285750">
              <a:lnSpc>
                <a:spcPct val="150000"/>
              </a:lnSpc>
              <a:buFont typeface="Wingdings" panose="05000000000000000000" pitchFamily="2" charset="2"/>
              <a:buChar char="§"/>
            </a:pPr>
            <a:r>
              <a:rPr lang="fr-FR" dirty="0">
                <a:solidFill>
                  <a:srgbClr val="25465F"/>
                </a:solidFill>
                <a:latin typeface="Bouygues Read" pitchFamily="50" charset="0"/>
              </a:rPr>
              <a:t>Transmettre </a:t>
            </a:r>
            <a:r>
              <a:rPr lang="fr-FR" b="1" dirty="0">
                <a:solidFill>
                  <a:srgbClr val="25465F"/>
                </a:solidFill>
                <a:latin typeface="Bouygues Read" pitchFamily="50" charset="0"/>
              </a:rPr>
              <a:t>quelques astuces </a:t>
            </a:r>
            <a:r>
              <a:rPr lang="fr-FR" dirty="0">
                <a:solidFill>
                  <a:srgbClr val="25465F"/>
                </a:solidFill>
                <a:latin typeface="Bouygues Read" pitchFamily="50" charset="0"/>
              </a:rPr>
              <a:t>pour répondre sereinement aux questions des clients et traiter les objections</a:t>
            </a:r>
          </a:p>
        </p:txBody>
      </p:sp>
      <p:sp>
        <p:nvSpPr>
          <p:cNvPr id="5" name="Rectangle : coins arrondis 4">
            <a:extLst>
              <a:ext uri="{FF2B5EF4-FFF2-40B4-BE49-F238E27FC236}">
                <a16:creationId xmlns:a16="http://schemas.microsoft.com/office/drawing/2014/main" id="{1A2564F9-BBA6-0BBC-7759-425FB36AA18A}"/>
              </a:ext>
            </a:extLst>
          </p:cNvPr>
          <p:cNvSpPr/>
          <p:nvPr/>
        </p:nvSpPr>
        <p:spPr>
          <a:xfrm>
            <a:off x="504825" y="2156611"/>
            <a:ext cx="9686925" cy="2228850"/>
          </a:xfrm>
          <a:prstGeom prst="roundRect">
            <a:avLst>
              <a:gd name="adj" fmla="val 3419"/>
            </a:avLst>
          </a:prstGeom>
          <a:noFill/>
          <a:ln w="28575">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64147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a:xfrm>
            <a:off x="585790" y="968378"/>
            <a:ext cx="10026283" cy="647495"/>
          </a:xfrm>
        </p:spPr>
        <p:txBody>
          <a:bodyPr/>
          <a:lstStyle/>
          <a:p>
            <a:r>
              <a:rPr lang="fr-FR" dirty="0"/>
              <a:t>Exemple de bénéfices et points forts de nos offres</a:t>
            </a:r>
          </a:p>
        </p:txBody>
      </p:sp>
      <p:grpSp>
        <p:nvGrpSpPr>
          <p:cNvPr id="16" name="Groupe 15">
            <a:extLst>
              <a:ext uri="{FF2B5EF4-FFF2-40B4-BE49-F238E27FC236}">
                <a16:creationId xmlns:a16="http://schemas.microsoft.com/office/drawing/2014/main" id="{D50F50B6-FF87-061C-F09F-31DD1930B2C0}"/>
              </a:ext>
            </a:extLst>
          </p:cNvPr>
          <p:cNvGrpSpPr/>
          <p:nvPr/>
        </p:nvGrpSpPr>
        <p:grpSpPr>
          <a:xfrm>
            <a:off x="1065402" y="1773528"/>
            <a:ext cx="4211274" cy="4770145"/>
            <a:chOff x="1065402" y="1773528"/>
            <a:chExt cx="4211274" cy="4770145"/>
          </a:xfrm>
        </p:grpSpPr>
        <p:sp>
          <p:nvSpPr>
            <p:cNvPr id="5" name="Rectangle : coins arrondis 4">
              <a:extLst>
                <a:ext uri="{FF2B5EF4-FFF2-40B4-BE49-F238E27FC236}">
                  <a16:creationId xmlns:a16="http://schemas.microsoft.com/office/drawing/2014/main" id="{83A48A9E-27A1-E26E-5AC3-C6F5ECA7AF31}"/>
                </a:ext>
              </a:extLst>
            </p:cNvPr>
            <p:cNvSpPr/>
            <p:nvPr/>
          </p:nvSpPr>
          <p:spPr>
            <a:xfrm>
              <a:off x="1065402" y="2013358"/>
              <a:ext cx="4211274" cy="4530315"/>
            </a:xfrm>
            <a:prstGeom prst="roundRect">
              <a:avLst>
                <a:gd name="adj" fmla="val 172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1C3429F1-E2A4-CA79-FE3D-AB23DDC3606E}"/>
                </a:ext>
              </a:extLst>
            </p:cNvPr>
            <p:cNvSpPr/>
            <p:nvPr/>
          </p:nvSpPr>
          <p:spPr>
            <a:xfrm>
              <a:off x="2306973" y="1823613"/>
              <a:ext cx="1728132" cy="4189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olice, Graphique, capture d’écran, conception&#10;&#10;Description générée automatiquement">
              <a:extLst>
                <a:ext uri="{FF2B5EF4-FFF2-40B4-BE49-F238E27FC236}">
                  <a16:creationId xmlns:a16="http://schemas.microsoft.com/office/drawing/2014/main" id="{FFECC654-19E5-33ED-3AFF-07FFF24EA271}"/>
                </a:ext>
              </a:extLst>
            </p:cNvPr>
            <p:cNvPicPr>
              <a:picLocks noChangeAspect="1"/>
            </p:cNvPicPr>
            <p:nvPr/>
          </p:nvPicPr>
          <p:blipFill rotWithShape="1">
            <a:blip r:embed="rId3">
              <a:extLst>
                <a:ext uri="{28A0092B-C50C-407E-A947-70E740481C1C}">
                  <a14:useLocalDpi xmlns:a14="http://schemas.microsoft.com/office/drawing/2010/main" val="0"/>
                </a:ext>
              </a:extLst>
            </a:blip>
            <a:srcRect t="30882" b="32124"/>
            <a:stretch/>
          </p:blipFill>
          <p:spPr>
            <a:xfrm>
              <a:off x="2164379" y="1773528"/>
              <a:ext cx="2013320" cy="418952"/>
            </a:xfrm>
            <a:prstGeom prst="rect">
              <a:avLst/>
            </a:prstGeom>
          </p:spPr>
        </p:pic>
      </p:grpSp>
      <p:grpSp>
        <p:nvGrpSpPr>
          <p:cNvPr id="14" name="Groupe 13">
            <a:extLst>
              <a:ext uri="{FF2B5EF4-FFF2-40B4-BE49-F238E27FC236}">
                <a16:creationId xmlns:a16="http://schemas.microsoft.com/office/drawing/2014/main" id="{68469C5A-CE4A-CBE2-BB02-22595A73E0EE}"/>
              </a:ext>
            </a:extLst>
          </p:cNvPr>
          <p:cNvGrpSpPr/>
          <p:nvPr/>
        </p:nvGrpSpPr>
        <p:grpSpPr>
          <a:xfrm>
            <a:off x="5497587" y="1773528"/>
            <a:ext cx="4211274" cy="4770145"/>
            <a:chOff x="5497587" y="1773528"/>
            <a:chExt cx="4211274" cy="4770145"/>
          </a:xfrm>
        </p:grpSpPr>
        <p:sp>
          <p:nvSpPr>
            <p:cNvPr id="6" name="Rectangle : coins arrondis 5">
              <a:extLst>
                <a:ext uri="{FF2B5EF4-FFF2-40B4-BE49-F238E27FC236}">
                  <a16:creationId xmlns:a16="http://schemas.microsoft.com/office/drawing/2014/main" id="{9FB62C79-F71E-91B3-5FA3-8A98A71A23FE}"/>
                </a:ext>
              </a:extLst>
            </p:cNvPr>
            <p:cNvSpPr/>
            <p:nvPr/>
          </p:nvSpPr>
          <p:spPr>
            <a:xfrm>
              <a:off x="5497587" y="2013358"/>
              <a:ext cx="4211274" cy="4530315"/>
            </a:xfrm>
            <a:prstGeom prst="roundRect">
              <a:avLst>
                <a:gd name="adj" fmla="val 172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CB3A656-BEFD-69FF-AD09-FE76C9A0F8FE}"/>
                </a:ext>
              </a:extLst>
            </p:cNvPr>
            <p:cNvSpPr/>
            <p:nvPr/>
          </p:nvSpPr>
          <p:spPr>
            <a:xfrm>
              <a:off x="6739158" y="1803882"/>
              <a:ext cx="1728132" cy="4189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olice, capture d’écran, Graphique, logo&#10;&#10;Description générée automatiquement">
              <a:extLst>
                <a:ext uri="{FF2B5EF4-FFF2-40B4-BE49-F238E27FC236}">
                  <a16:creationId xmlns:a16="http://schemas.microsoft.com/office/drawing/2014/main" id="{4454E30C-BBCB-6B0E-BC1D-E28C76024D65}"/>
                </a:ext>
              </a:extLst>
            </p:cNvPr>
            <p:cNvPicPr>
              <a:picLocks noChangeAspect="1"/>
            </p:cNvPicPr>
            <p:nvPr/>
          </p:nvPicPr>
          <p:blipFill rotWithShape="1">
            <a:blip r:embed="rId4">
              <a:extLst>
                <a:ext uri="{28A0092B-C50C-407E-A947-70E740481C1C}">
                  <a14:useLocalDpi xmlns:a14="http://schemas.microsoft.com/office/drawing/2010/main" val="0"/>
                </a:ext>
              </a:extLst>
            </a:blip>
            <a:srcRect t="34410" b="32192"/>
            <a:stretch/>
          </p:blipFill>
          <p:spPr>
            <a:xfrm>
              <a:off x="6596564" y="1773528"/>
              <a:ext cx="2013320" cy="378160"/>
            </a:xfrm>
            <a:prstGeom prst="rect">
              <a:avLst/>
            </a:prstGeom>
          </p:spPr>
        </p:pic>
      </p:grpSp>
      <p:sp>
        <p:nvSpPr>
          <p:cNvPr id="17" name="Rectangle : coins arrondis 16">
            <a:extLst>
              <a:ext uri="{FF2B5EF4-FFF2-40B4-BE49-F238E27FC236}">
                <a16:creationId xmlns:a16="http://schemas.microsoft.com/office/drawing/2014/main" id="{78BF896F-8AB1-7F7D-7781-C88D1CA4C091}"/>
              </a:ext>
            </a:extLst>
          </p:cNvPr>
          <p:cNvSpPr/>
          <p:nvPr/>
        </p:nvSpPr>
        <p:spPr>
          <a:xfrm>
            <a:off x="1092982" y="2270436"/>
            <a:ext cx="2492268" cy="333203"/>
          </a:xfrm>
          <a:prstGeom prst="roundRect">
            <a:avLst>
              <a:gd name="adj" fmla="val 5275"/>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Bouygues Read" pitchFamily="50" charset="0"/>
              </a:rPr>
              <a:t>Bénéfices </a:t>
            </a:r>
          </a:p>
        </p:txBody>
      </p:sp>
      <p:sp>
        <p:nvSpPr>
          <p:cNvPr id="18" name="Rectangle : coins arrondis 17">
            <a:extLst>
              <a:ext uri="{FF2B5EF4-FFF2-40B4-BE49-F238E27FC236}">
                <a16:creationId xmlns:a16="http://schemas.microsoft.com/office/drawing/2014/main" id="{CE8FD34B-AF88-7776-85FD-F60F121DE6FA}"/>
              </a:ext>
            </a:extLst>
          </p:cNvPr>
          <p:cNvSpPr/>
          <p:nvPr/>
        </p:nvSpPr>
        <p:spPr>
          <a:xfrm>
            <a:off x="3710963" y="2270436"/>
            <a:ext cx="1440000" cy="333203"/>
          </a:xfrm>
          <a:prstGeom prst="roundRect">
            <a:avLst>
              <a:gd name="adj" fmla="val 5275"/>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Bouygues Read" pitchFamily="50" charset="0"/>
              </a:rPr>
              <a:t>Points forts</a:t>
            </a:r>
          </a:p>
        </p:txBody>
      </p:sp>
      <p:sp>
        <p:nvSpPr>
          <p:cNvPr id="19" name="ZoneTexte 18">
            <a:extLst>
              <a:ext uri="{FF2B5EF4-FFF2-40B4-BE49-F238E27FC236}">
                <a16:creationId xmlns:a16="http://schemas.microsoft.com/office/drawing/2014/main" id="{118F3EA7-8639-1991-9529-E0AFD9897A9D}"/>
              </a:ext>
            </a:extLst>
          </p:cNvPr>
          <p:cNvSpPr txBox="1"/>
          <p:nvPr/>
        </p:nvSpPr>
        <p:spPr>
          <a:xfrm>
            <a:off x="1092983" y="2738221"/>
            <a:ext cx="2617980" cy="3662541"/>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rgbClr val="25465F"/>
                </a:solidFill>
                <a:latin typeface="Bouygues Read" pitchFamily="50" charset="0"/>
              </a:rPr>
              <a:t>Tout le monde peut utiliser le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en même temps sur tous leurs appareils.</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Profitez d’une excellente réception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dans toutes les pièces de votre maison.</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Regardez vos vidéos en haute définition sans coupure.</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Télétravaillez sereinement avec des </a:t>
            </a:r>
            <a:r>
              <a:rPr lang="fr-FR" sz="1000" dirty="0" err="1">
                <a:solidFill>
                  <a:srgbClr val="25465F"/>
                </a:solidFill>
                <a:latin typeface="Bouygues Read" pitchFamily="50" charset="0"/>
              </a:rPr>
              <a:t>visios</a:t>
            </a:r>
            <a:r>
              <a:rPr lang="fr-FR" sz="1000" dirty="0">
                <a:solidFill>
                  <a:srgbClr val="25465F"/>
                </a:solidFill>
                <a:latin typeface="Bouygues Read" pitchFamily="50" charset="0"/>
              </a:rPr>
              <a:t> de qualité sans coupure.</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Téléchargez en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très rapidement.</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Continuez à utiliser internet en vacances ou en déplacement, sans utiliser votre mobile.</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On s’occupe de tout pour votre installation. Vous n’avez rien à faire si ce n’est être présent.</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On vous explique comment votre box fonctionne et on paramètre avec vous vos équipements.</a:t>
            </a:r>
          </a:p>
        </p:txBody>
      </p:sp>
      <p:cxnSp>
        <p:nvCxnSpPr>
          <p:cNvPr id="22" name="Connecteur droit 21">
            <a:extLst>
              <a:ext uri="{FF2B5EF4-FFF2-40B4-BE49-F238E27FC236}">
                <a16:creationId xmlns:a16="http://schemas.microsoft.com/office/drawing/2014/main" id="{9F12EDA3-45B5-5F06-C5E3-856BD218BC3C}"/>
              </a:ext>
            </a:extLst>
          </p:cNvPr>
          <p:cNvCxnSpPr>
            <a:cxnSpLocks/>
          </p:cNvCxnSpPr>
          <p:nvPr/>
        </p:nvCxnSpPr>
        <p:spPr>
          <a:xfrm>
            <a:off x="1350628" y="3682767"/>
            <a:ext cx="3744000" cy="0"/>
          </a:xfrm>
          <a:prstGeom prst="line">
            <a:avLst/>
          </a:prstGeom>
          <a:ln w="9525">
            <a:solidFill>
              <a:srgbClr val="25465F"/>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EB67B292-7F1D-F435-34C1-864CC82F9C09}"/>
              </a:ext>
            </a:extLst>
          </p:cNvPr>
          <p:cNvCxnSpPr>
            <a:cxnSpLocks/>
          </p:cNvCxnSpPr>
          <p:nvPr/>
        </p:nvCxnSpPr>
        <p:spPr>
          <a:xfrm>
            <a:off x="1350628" y="5286464"/>
            <a:ext cx="3744000" cy="0"/>
          </a:xfrm>
          <a:prstGeom prst="line">
            <a:avLst/>
          </a:prstGeom>
          <a:ln w="9525">
            <a:solidFill>
              <a:srgbClr val="25465F"/>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A8F837B-6D75-6747-4BA4-FD543B462D0C}"/>
              </a:ext>
            </a:extLst>
          </p:cNvPr>
          <p:cNvSpPr/>
          <p:nvPr/>
        </p:nvSpPr>
        <p:spPr>
          <a:xfrm>
            <a:off x="3710963" y="2726753"/>
            <a:ext cx="1440000" cy="839297"/>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800" dirty="0" err="1">
                <a:solidFill>
                  <a:srgbClr val="25465F"/>
                </a:solidFill>
                <a:latin typeface="Bouygues Read" pitchFamily="50" charset="0"/>
              </a:rPr>
              <a:t>WiFi</a:t>
            </a:r>
            <a:r>
              <a:rPr lang="fr-FR" sz="800" dirty="0">
                <a:solidFill>
                  <a:srgbClr val="25465F"/>
                </a:solidFill>
                <a:latin typeface="Bouygues Read" pitchFamily="50" charset="0"/>
              </a:rPr>
              <a:t> 6E et opérateur </a:t>
            </a:r>
            <a:r>
              <a:rPr lang="fr-FR" sz="800" dirty="0" err="1">
                <a:solidFill>
                  <a:srgbClr val="25465F"/>
                </a:solidFill>
                <a:latin typeface="Bouygues Read" pitchFamily="50" charset="0"/>
              </a:rPr>
              <a:t>WiFi</a:t>
            </a:r>
            <a:r>
              <a:rPr lang="fr-FR" sz="800" dirty="0">
                <a:solidFill>
                  <a:srgbClr val="25465F"/>
                </a:solidFill>
                <a:latin typeface="Bouygues Read" pitchFamily="50" charset="0"/>
              </a:rPr>
              <a:t> </a:t>
            </a:r>
            <a:r>
              <a:rPr lang="fr-FR" sz="800" b="1" dirty="0">
                <a:solidFill>
                  <a:srgbClr val="25465F"/>
                </a:solidFill>
                <a:latin typeface="Bouygues Read" pitchFamily="50" charset="0"/>
              </a:rPr>
              <a:t>n°1</a:t>
            </a:r>
            <a:r>
              <a:rPr lang="fr-FR" sz="800" dirty="0">
                <a:solidFill>
                  <a:srgbClr val="25465F"/>
                </a:solidFill>
                <a:latin typeface="Bouygues Read" pitchFamily="50" charset="0"/>
              </a:rPr>
              <a:t> </a:t>
            </a:r>
            <a:r>
              <a:rPr lang="fr-FR" sz="600" dirty="0">
                <a:solidFill>
                  <a:srgbClr val="25465F"/>
                </a:solidFill>
                <a:latin typeface="Bouygues Read" pitchFamily="50" charset="0"/>
              </a:rPr>
              <a:t>selon </a:t>
            </a:r>
            <a:r>
              <a:rPr lang="fr-FR" sz="600" dirty="0" err="1">
                <a:solidFill>
                  <a:srgbClr val="25465F"/>
                </a:solidFill>
                <a:latin typeface="Bouygues Read" pitchFamily="50" charset="0"/>
              </a:rPr>
              <a:t>nPerf</a:t>
            </a:r>
            <a:r>
              <a:rPr lang="fr-FR" sz="600" dirty="0">
                <a:solidFill>
                  <a:srgbClr val="25465F"/>
                </a:solidFill>
                <a:latin typeface="Bouygues Read" pitchFamily="50" charset="0"/>
              </a:rPr>
              <a:t> </a:t>
            </a:r>
            <a:r>
              <a:rPr lang="fr-FR" sz="800" dirty="0">
                <a:solidFill>
                  <a:srgbClr val="25465F"/>
                </a:solidFill>
                <a:latin typeface="Bouygues Read" pitchFamily="50" charset="0"/>
              </a:rPr>
              <a:t>= le </a:t>
            </a:r>
            <a:r>
              <a:rPr lang="fr-FR" sz="800" b="1" dirty="0">
                <a:solidFill>
                  <a:srgbClr val="25465F"/>
                </a:solidFill>
                <a:latin typeface="Bouygues Read" pitchFamily="50" charset="0"/>
              </a:rPr>
              <a:t>meilleur</a:t>
            </a:r>
            <a:r>
              <a:rPr lang="fr-FR" sz="800" dirty="0">
                <a:solidFill>
                  <a:srgbClr val="25465F"/>
                </a:solidFill>
                <a:latin typeface="Bouygues Read" pitchFamily="50" charset="0"/>
              </a:rPr>
              <a:t> des </a:t>
            </a:r>
            <a:r>
              <a:rPr lang="fr-FR" sz="800" dirty="0" err="1">
                <a:solidFill>
                  <a:srgbClr val="25465F"/>
                </a:solidFill>
                <a:latin typeface="Bouygues Read" pitchFamily="50" charset="0"/>
              </a:rPr>
              <a:t>WiFi</a:t>
            </a:r>
            <a:r>
              <a:rPr lang="fr-FR" sz="800" dirty="0">
                <a:solidFill>
                  <a:srgbClr val="25465F"/>
                </a:solidFill>
                <a:latin typeface="Bouygues Read" pitchFamily="50" charset="0"/>
              </a:rPr>
              <a:t> partout chez vous</a:t>
            </a:r>
          </a:p>
          <a:p>
            <a:endParaRPr lang="fr-FR" sz="400" dirty="0">
              <a:solidFill>
                <a:srgbClr val="25465F"/>
              </a:solidFill>
              <a:latin typeface="Bouygues Read" pitchFamily="50" charset="0"/>
            </a:endParaRPr>
          </a:p>
          <a:p>
            <a:r>
              <a:rPr lang="fr-FR" sz="800" dirty="0">
                <a:solidFill>
                  <a:srgbClr val="25465F"/>
                </a:solidFill>
                <a:latin typeface="Bouygues Read" pitchFamily="50" charset="0"/>
              </a:rPr>
              <a:t>Des </a:t>
            </a:r>
            <a:r>
              <a:rPr lang="fr-FR" sz="800" b="1" dirty="0">
                <a:solidFill>
                  <a:srgbClr val="25465F"/>
                </a:solidFill>
                <a:latin typeface="Bouygues Read" pitchFamily="50" charset="0"/>
              </a:rPr>
              <a:t>répéteurs</a:t>
            </a:r>
            <a:r>
              <a:rPr lang="fr-FR" sz="800" dirty="0">
                <a:solidFill>
                  <a:srgbClr val="25465F"/>
                </a:solidFill>
                <a:latin typeface="Bouygues Read" pitchFamily="50" charset="0"/>
              </a:rPr>
              <a:t> inclus si besoin pour étendre la couverture</a:t>
            </a:r>
          </a:p>
          <a:p>
            <a:r>
              <a:rPr lang="fr-FR" sz="800" dirty="0">
                <a:solidFill>
                  <a:srgbClr val="25465F"/>
                </a:solidFill>
                <a:latin typeface="Bouygues Read" pitchFamily="50" charset="0"/>
              </a:rPr>
              <a:t> </a:t>
            </a:r>
          </a:p>
        </p:txBody>
      </p:sp>
      <p:sp>
        <p:nvSpPr>
          <p:cNvPr id="25" name="Rectangle 24">
            <a:extLst>
              <a:ext uri="{FF2B5EF4-FFF2-40B4-BE49-F238E27FC236}">
                <a16:creationId xmlns:a16="http://schemas.microsoft.com/office/drawing/2014/main" id="{182C8DFE-DE19-46E1-37E2-6E5A1F9CF1C9}"/>
              </a:ext>
            </a:extLst>
          </p:cNvPr>
          <p:cNvSpPr/>
          <p:nvPr/>
        </p:nvSpPr>
        <p:spPr>
          <a:xfrm>
            <a:off x="3710963" y="3785061"/>
            <a:ext cx="1440000" cy="912774"/>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b="1" dirty="0">
                <a:solidFill>
                  <a:srgbClr val="25465F"/>
                </a:solidFill>
                <a:latin typeface="Bouygues Read" pitchFamily="50" charset="0"/>
              </a:rPr>
              <a:t>Débit</a:t>
            </a:r>
            <a:r>
              <a:rPr lang="fr-FR" sz="800" dirty="0">
                <a:solidFill>
                  <a:srgbClr val="25465F"/>
                </a:solidFill>
                <a:latin typeface="Bouygues Read" pitchFamily="50" charset="0"/>
              </a:rPr>
              <a:t> jusqu’à 2 Gbit/s</a:t>
            </a:r>
          </a:p>
          <a:p>
            <a:r>
              <a:rPr lang="fr-FR" sz="800" dirty="0">
                <a:solidFill>
                  <a:srgbClr val="25465F"/>
                </a:solidFill>
                <a:latin typeface="Bouygues Read" pitchFamily="50" charset="0"/>
              </a:rPr>
              <a:t> </a:t>
            </a:r>
          </a:p>
        </p:txBody>
      </p:sp>
      <p:sp>
        <p:nvSpPr>
          <p:cNvPr id="26" name="Rectangle 25">
            <a:extLst>
              <a:ext uri="{FF2B5EF4-FFF2-40B4-BE49-F238E27FC236}">
                <a16:creationId xmlns:a16="http://schemas.microsoft.com/office/drawing/2014/main" id="{BB0D326A-B5EB-F228-740C-C98945E477B7}"/>
              </a:ext>
            </a:extLst>
          </p:cNvPr>
          <p:cNvSpPr/>
          <p:nvPr/>
        </p:nvSpPr>
        <p:spPr>
          <a:xfrm>
            <a:off x="3710963" y="4793364"/>
            <a:ext cx="1440000" cy="400125"/>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b="1" dirty="0">
                <a:solidFill>
                  <a:srgbClr val="25465F"/>
                </a:solidFill>
                <a:latin typeface="Bouygues Read" pitchFamily="50" charset="0"/>
              </a:rPr>
              <a:t>Mini box 4G </a:t>
            </a:r>
            <a:r>
              <a:rPr lang="fr-FR" sz="800" dirty="0">
                <a:solidFill>
                  <a:srgbClr val="25465F"/>
                </a:solidFill>
                <a:latin typeface="Bouygues Read" pitchFamily="50" charset="0"/>
              </a:rPr>
              <a:t>incluse avec 50Go/mois</a:t>
            </a:r>
          </a:p>
        </p:txBody>
      </p:sp>
      <p:sp>
        <p:nvSpPr>
          <p:cNvPr id="27" name="Rectangle 26">
            <a:extLst>
              <a:ext uri="{FF2B5EF4-FFF2-40B4-BE49-F238E27FC236}">
                <a16:creationId xmlns:a16="http://schemas.microsoft.com/office/drawing/2014/main" id="{4F51F884-9FBC-3996-A9E1-C1DB7B63F40E}"/>
              </a:ext>
            </a:extLst>
          </p:cNvPr>
          <p:cNvSpPr/>
          <p:nvPr/>
        </p:nvSpPr>
        <p:spPr>
          <a:xfrm>
            <a:off x="3710963" y="5338562"/>
            <a:ext cx="1440000" cy="1062200"/>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b="1" dirty="0">
                <a:solidFill>
                  <a:srgbClr val="25465F"/>
                </a:solidFill>
                <a:latin typeface="Bouygues Read" pitchFamily="50" charset="0"/>
              </a:rPr>
              <a:t>Installation 100% accompagnée avec :</a:t>
            </a:r>
          </a:p>
          <a:p>
            <a:pPr marL="171450" indent="-171450">
              <a:buFont typeface="Wingdings" panose="05000000000000000000" pitchFamily="2" charset="2"/>
              <a:buChar char="§"/>
            </a:pPr>
            <a:r>
              <a:rPr lang="fr-FR" sz="800" dirty="0">
                <a:solidFill>
                  <a:srgbClr val="25465F"/>
                </a:solidFill>
                <a:latin typeface="Bouygues Read" pitchFamily="50" charset="0"/>
              </a:rPr>
              <a:t>Diagnostic </a:t>
            </a:r>
            <a:r>
              <a:rPr lang="fr-FR" sz="800" dirty="0" err="1">
                <a:solidFill>
                  <a:srgbClr val="25465F"/>
                </a:solidFill>
                <a:latin typeface="Bouygues Read" pitchFamily="50" charset="0"/>
              </a:rPr>
              <a:t>WiFi</a:t>
            </a:r>
            <a:r>
              <a:rPr lang="fr-FR" sz="800" dirty="0">
                <a:solidFill>
                  <a:srgbClr val="25465F"/>
                </a:solidFill>
                <a:latin typeface="Bouygues Read" pitchFamily="50" charset="0"/>
              </a:rPr>
              <a:t> + commande de répéteur(s) si besoin</a:t>
            </a:r>
          </a:p>
          <a:p>
            <a:pPr marL="171450" indent="-171450">
              <a:buFont typeface="Wingdings" panose="05000000000000000000" pitchFamily="2" charset="2"/>
              <a:buChar char="§"/>
            </a:pPr>
            <a:r>
              <a:rPr lang="fr-FR" sz="800" dirty="0">
                <a:solidFill>
                  <a:srgbClr val="25465F"/>
                </a:solidFill>
                <a:latin typeface="Bouygues Read" pitchFamily="50" charset="0"/>
              </a:rPr>
              <a:t>Mise en service des équipements</a:t>
            </a:r>
          </a:p>
          <a:p>
            <a:pPr marL="171450" indent="-171450">
              <a:buFont typeface="Wingdings" panose="05000000000000000000" pitchFamily="2" charset="2"/>
              <a:buChar char="§"/>
            </a:pPr>
            <a:r>
              <a:rPr lang="fr-FR" sz="800" dirty="0">
                <a:solidFill>
                  <a:srgbClr val="25465F"/>
                </a:solidFill>
                <a:latin typeface="Bouygues Read" pitchFamily="50" charset="0"/>
              </a:rPr>
              <a:t>Aide au paramétrage</a:t>
            </a:r>
          </a:p>
        </p:txBody>
      </p:sp>
      <p:sp>
        <p:nvSpPr>
          <p:cNvPr id="30" name="Rectangle : coins arrondis 29">
            <a:extLst>
              <a:ext uri="{FF2B5EF4-FFF2-40B4-BE49-F238E27FC236}">
                <a16:creationId xmlns:a16="http://schemas.microsoft.com/office/drawing/2014/main" id="{50D1A376-B5CB-93B1-58A8-A9A9D281817C}"/>
              </a:ext>
            </a:extLst>
          </p:cNvPr>
          <p:cNvSpPr/>
          <p:nvPr/>
        </p:nvSpPr>
        <p:spPr>
          <a:xfrm>
            <a:off x="5589486" y="2265151"/>
            <a:ext cx="2492268" cy="333203"/>
          </a:xfrm>
          <a:prstGeom prst="roundRect">
            <a:avLst>
              <a:gd name="adj" fmla="val 5275"/>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Bouygues Read" pitchFamily="50" charset="0"/>
              </a:rPr>
              <a:t>Bénéfices </a:t>
            </a:r>
          </a:p>
        </p:txBody>
      </p:sp>
      <p:sp>
        <p:nvSpPr>
          <p:cNvPr id="31" name="Rectangle : coins arrondis 30">
            <a:extLst>
              <a:ext uri="{FF2B5EF4-FFF2-40B4-BE49-F238E27FC236}">
                <a16:creationId xmlns:a16="http://schemas.microsoft.com/office/drawing/2014/main" id="{AC388224-C97A-3451-E684-4BA6D779C8CE}"/>
              </a:ext>
            </a:extLst>
          </p:cNvPr>
          <p:cNvSpPr/>
          <p:nvPr/>
        </p:nvSpPr>
        <p:spPr>
          <a:xfrm>
            <a:off x="8207467" y="2265151"/>
            <a:ext cx="1440000" cy="333203"/>
          </a:xfrm>
          <a:prstGeom prst="roundRect">
            <a:avLst>
              <a:gd name="adj" fmla="val 5275"/>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Bouygues Read" pitchFamily="50" charset="0"/>
              </a:rPr>
              <a:t>Points forts</a:t>
            </a:r>
          </a:p>
        </p:txBody>
      </p:sp>
      <p:sp>
        <p:nvSpPr>
          <p:cNvPr id="32" name="ZoneTexte 31">
            <a:extLst>
              <a:ext uri="{FF2B5EF4-FFF2-40B4-BE49-F238E27FC236}">
                <a16:creationId xmlns:a16="http://schemas.microsoft.com/office/drawing/2014/main" id="{BA0093ED-53C1-2A25-F81F-6E293F8702EC}"/>
              </a:ext>
            </a:extLst>
          </p:cNvPr>
          <p:cNvSpPr txBox="1"/>
          <p:nvPr/>
        </p:nvSpPr>
        <p:spPr>
          <a:xfrm>
            <a:off x="5589487" y="2732936"/>
            <a:ext cx="2617980" cy="3662541"/>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rgbClr val="25465F"/>
                </a:solidFill>
                <a:latin typeface="Bouygues Read" pitchFamily="50" charset="0"/>
              </a:rPr>
              <a:t>Tout le monde peut utiliser le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en même temps sur tous leurs appareils.</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Profitez d’une excellente réception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dans toutes les pièces de votre maison.</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Regardez vos vidéos en haute définition sans coupure.</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Télétravaillez sereinement avec des </a:t>
            </a:r>
            <a:r>
              <a:rPr lang="fr-FR" sz="1000" dirty="0" err="1">
                <a:solidFill>
                  <a:srgbClr val="25465F"/>
                </a:solidFill>
                <a:latin typeface="Bouygues Read" pitchFamily="50" charset="0"/>
              </a:rPr>
              <a:t>visios</a:t>
            </a:r>
            <a:r>
              <a:rPr lang="fr-FR" sz="1000" dirty="0">
                <a:solidFill>
                  <a:srgbClr val="25465F"/>
                </a:solidFill>
                <a:latin typeface="Bouygues Read" pitchFamily="50" charset="0"/>
              </a:rPr>
              <a:t> de qualité sans coupure.</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Téléchargez en </a:t>
            </a:r>
            <a:r>
              <a:rPr lang="fr-FR" sz="1000" dirty="0" err="1">
                <a:solidFill>
                  <a:srgbClr val="25465F"/>
                </a:solidFill>
                <a:latin typeface="Bouygues Read" pitchFamily="50" charset="0"/>
              </a:rPr>
              <a:t>WiFi</a:t>
            </a:r>
            <a:r>
              <a:rPr lang="fr-FR" sz="1000" dirty="0">
                <a:solidFill>
                  <a:srgbClr val="25465F"/>
                </a:solidFill>
                <a:latin typeface="Bouygues Read" pitchFamily="50" charset="0"/>
              </a:rPr>
              <a:t> très rapidement.</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Un technicien vient chez vous installer la fibre et mettre en service vos équipements. Vous n’avez rien à faire si ce n’est être présent.</a:t>
            </a:r>
          </a:p>
          <a:p>
            <a:pPr marL="171450" indent="-171450">
              <a:buFont typeface="Arial" panose="020B0604020202020204" pitchFamily="34" charset="0"/>
              <a:buChar char="•"/>
            </a:pPr>
            <a:endParaRPr lang="fr-FR" sz="600" dirty="0">
              <a:solidFill>
                <a:srgbClr val="25465F"/>
              </a:solidFill>
              <a:latin typeface="Bouygues Read" pitchFamily="50" charset="0"/>
            </a:endParaRPr>
          </a:p>
          <a:p>
            <a:pPr marL="171450" indent="-171450">
              <a:buFont typeface="Arial" panose="020B0604020202020204" pitchFamily="34" charset="0"/>
              <a:buChar char="•"/>
            </a:pPr>
            <a:r>
              <a:rPr lang="fr-FR" sz="1000" dirty="0">
                <a:solidFill>
                  <a:srgbClr val="25465F"/>
                </a:solidFill>
                <a:latin typeface="Bouygues Read" pitchFamily="50" charset="0"/>
              </a:rPr>
              <a:t>Vous pouvez paramétrer et piloter votre Bbox depuis l’appli Espace Client</a:t>
            </a:r>
          </a:p>
        </p:txBody>
      </p:sp>
      <p:cxnSp>
        <p:nvCxnSpPr>
          <p:cNvPr id="33" name="Connecteur droit 32">
            <a:extLst>
              <a:ext uri="{FF2B5EF4-FFF2-40B4-BE49-F238E27FC236}">
                <a16:creationId xmlns:a16="http://schemas.microsoft.com/office/drawing/2014/main" id="{9346CE52-70B2-18E7-6EE1-E67A097B32CA}"/>
              </a:ext>
            </a:extLst>
          </p:cNvPr>
          <p:cNvCxnSpPr>
            <a:cxnSpLocks/>
          </p:cNvCxnSpPr>
          <p:nvPr/>
        </p:nvCxnSpPr>
        <p:spPr>
          <a:xfrm>
            <a:off x="5830354" y="3684165"/>
            <a:ext cx="3744000" cy="0"/>
          </a:xfrm>
          <a:prstGeom prst="line">
            <a:avLst/>
          </a:prstGeom>
          <a:ln w="9525">
            <a:solidFill>
              <a:srgbClr val="25465F"/>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B9A647EC-6934-5A24-9B13-0C8BABD90BD2}"/>
              </a:ext>
            </a:extLst>
          </p:cNvPr>
          <p:cNvCxnSpPr>
            <a:cxnSpLocks/>
          </p:cNvCxnSpPr>
          <p:nvPr/>
        </p:nvCxnSpPr>
        <p:spPr>
          <a:xfrm>
            <a:off x="5830354" y="5239154"/>
            <a:ext cx="3744000" cy="0"/>
          </a:xfrm>
          <a:prstGeom prst="line">
            <a:avLst/>
          </a:prstGeom>
          <a:ln w="9525">
            <a:solidFill>
              <a:srgbClr val="25465F"/>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0FDCA23-D070-81C7-D321-888FF43EB54E}"/>
              </a:ext>
            </a:extLst>
          </p:cNvPr>
          <p:cNvSpPr/>
          <p:nvPr/>
        </p:nvSpPr>
        <p:spPr>
          <a:xfrm>
            <a:off x="8207467" y="2726753"/>
            <a:ext cx="1440000" cy="839297"/>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dirty="0">
                <a:solidFill>
                  <a:srgbClr val="25465F"/>
                </a:solidFill>
                <a:latin typeface="Bouygues Read" pitchFamily="50" charset="0"/>
              </a:rPr>
              <a:t>WiFi 6 = le WiFi dernier cri, </a:t>
            </a:r>
            <a:r>
              <a:rPr lang="fr-FR" sz="800" b="1" dirty="0">
                <a:solidFill>
                  <a:srgbClr val="25465F"/>
                </a:solidFill>
                <a:latin typeface="Bouygues Read" pitchFamily="50" charset="0"/>
              </a:rPr>
              <a:t>+ performant et + rapide </a:t>
            </a:r>
            <a:r>
              <a:rPr lang="fr-FR" sz="800" dirty="0">
                <a:solidFill>
                  <a:srgbClr val="25465F"/>
                </a:solidFill>
                <a:latin typeface="Bouygues Read" pitchFamily="50" charset="0"/>
              </a:rPr>
              <a:t>que le WiFi 5 et opérateur WiFi </a:t>
            </a:r>
            <a:r>
              <a:rPr lang="fr-FR" sz="800" b="1" dirty="0">
                <a:solidFill>
                  <a:srgbClr val="25465F"/>
                </a:solidFill>
                <a:latin typeface="Bouygues Read" pitchFamily="50" charset="0"/>
              </a:rPr>
              <a:t>n°1</a:t>
            </a:r>
            <a:r>
              <a:rPr lang="fr-FR" sz="800" dirty="0">
                <a:solidFill>
                  <a:srgbClr val="25465F"/>
                </a:solidFill>
                <a:latin typeface="Bouygues Read" pitchFamily="50" charset="0"/>
              </a:rPr>
              <a:t> </a:t>
            </a:r>
            <a:r>
              <a:rPr lang="fr-FR" sz="600" dirty="0">
                <a:solidFill>
                  <a:srgbClr val="25465F"/>
                </a:solidFill>
                <a:latin typeface="Bouygues Read" pitchFamily="50" charset="0"/>
              </a:rPr>
              <a:t>selon </a:t>
            </a:r>
            <a:r>
              <a:rPr lang="fr-FR" sz="600" dirty="0" err="1">
                <a:solidFill>
                  <a:srgbClr val="25465F"/>
                </a:solidFill>
                <a:latin typeface="Bouygues Read" pitchFamily="50" charset="0"/>
              </a:rPr>
              <a:t>nPerf</a:t>
            </a:r>
            <a:endParaRPr lang="fr-FR" sz="800" dirty="0">
              <a:solidFill>
                <a:srgbClr val="25465F"/>
              </a:solidFill>
              <a:latin typeface="Bouygues Read" pitchFamily="50" charset="0"/>
            </a:endParaRPr>
          </a:p>
        </p:txBody>
      </p:sp>
      <p:sp>
        <p:nvSpPr>
          <p:cNvPr id="36" name="Rectangle 35">
            <a:extLst>
              <a:ext uri="{FF2B5EF4-FFF2-40B4-BE49-F238E27FC236}">
                <a16:creationId xmlns:a16="http://schemas.microsoft.com/office/drawing/2014/main" id="{7EFB4FE0-6243-9683-F763-BCE7914220BC}"/>
              </a:ext>
            </a:extLst>
          </p:cNvPr>
          <p:cNvSpPr/>
          <p:nvPr/>
        </p:nvSpPr>
        <p:spPr>
          <a:xfrm>
            <a:off x="8207467" y="3795848"/>
            <a:ext cx="1440000" cy="1162045"/>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b="1" dirty="0">
                <a:solidFill>
                  <a:srgbClr val="25465F"/>
                </a:solidFill>
                <a:latin typeface="Bouygues Read" pitchFamily="50" charset="0"/>
              </a:rPr>
              <a:t>Débit</a:t>
            </a:r>
            <a:r>
              <a:rPr lang="fr-FR" sz="800" dirty="0">
                <a:solidFill>
                  <a:srgbClr val="25465F"/>
                </a:solidFill>
                <a:latin typeface="Bouygues Read" pitchFamily="50" charset="0"/>
              </a:rPr>
              <a:t> jusqu’à 1 Gbit/s</a:t>
            </a:r>
          </a:p>
        </p:txBody>
      </p:sp>
      <p:sp>
        <p:nvSpPr>
          <p:cNvPr id="37" name="Rectangle 36">
            <a:extLst>
              <a:ext uri="{FF2B5EF4-FFF2-40B4-BE49-F238E27FC236}">
                <a16:creationId xmlns:a16="http://schemas.microsoft.com/office/drawing/2014/main" id="{749039D4-F144-D436-082B-C23ECDB7664D}"/>
              </a:ext>
            </a:extLst>
          </p:cNvPr>
          <p:cNvSpPr/>
          <p:nvPr/>
        </p:nvSpPr>
        <p:spPr>
          <a:xfrm>
            <a:off x="8207467" y="5338563"/>
            <a:ext cx="1440000" cy="1056914"/>
          </a:xfrm>
          <a:prstGeom prst="rect">
            <a:avLst/>
          </a:prstGeom>
          <a:noFill/>
          <a:ln w="1270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800" b="1" dirty="0">
                <a:solidFill>
                  <a:srgbClr val="25465F"/>
                </a:solidFill>
                <a:latin typeface="Bouygues Read" pitchFamily="50" charset="0"/>
              </a:rPr>
              <a:t>Installation clé en main</a:t>
            </a:r>
          </a:p>
          <a:p>
            <a:endParaRPr lang="fr-FR" sz="800" b="1" dirty="0">
              <a:solidFill>
                <a:srgbClr val="25465F"/>
              </a:solidFill>
              <a:latin typeface="Bouygues Read" pitchFamily="50" charset="0"/>
            </a:endParaRPr>
          </a:p>
          <a:p>
            <a:endParaRPr lang="fr-FR" sz="800" b="1" dirty="0">
              <a:solidFill>
                <a:srgbClr val="25465F"/>
              </a:solidFill>
              <a:latin typeface="Bouygues Read" pitchFamily="50" charset="0"/>
            </a:endParaRPr>
          </a:p>
          <a:p>
            <a:endParaRPr lang="fr-FR" sz="800" b="1" dirty="0">
              <a:solidFill>
                <a:srgbClr val="25465F"/>
              </a:solidFill>
              <a:latin typeface="Bouygues Read" pitchFamily="50" charset="0"/>
            </a:endParaRPr>
          </a:p>
          <a:p>
            <a:endParaRPr lang="fr-FR" sz="800" b="1" dirty="0">
              <a:solidFill>
                <a:srgbClr val="25465F"/>
              </a:solidFill>
              <a:latin typeface="Bouygues Read" pitchFamily="50" charset="0"/>
            </a:endParaRPr>
          </a:p>
          <a:p>
            <a:endParaRPr lang="fr-FR" sz="800" b="1" dirty="0">
              <a:solidFill>
                <a:srgbClr val="25465F"/>
              </a:solidFill>
              <a:latin typeface="Bouygues Read" pitchFamily="50" charset="0"/>
            </a:endParaRPr>
          </a:p>
          <a:p>
            <a:r>
              <a:rPr lang="fr-FR" sz="800" b="1" dirty="0">
                <a:solidFill>
                  <a:srgbClr val="25465F"/>
                </a:solidFill>
                <a:latin typeface="Bouygues Read" pitchFamily="50" charset="0"/>
              </a:rPr>
              <a:t>Mon Assistant Bbox</a:t>
            </a:r>
          </a:p>
        </p:txBody>
      </p:sp>
    </p:spTree>
    <p:extLst>
      <p:ext uri="{BB962C8B-B14F-4D97-AF65-F5344CB8AC3E}">
        <p14:creationId xmlns:p14="http://schemas.microsoft.com/office/powerpoint/2010/main" val="17269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a:xfrm>
            <a:off x="585790" y="968378"/>
            <a:ext cx="10026283" cy="647495"/>
          </a:xfrm>
        </p:spPr>
        <p:txBody>
          <a:bodyPr/>
          <a:lstStyle/>
          <a:p>
            <a:r>
              <a:rPr lang="fr-FR" dirty="0"/>
              <a:t>Exemple de bénéfices et points forts de nos offres</a:t>
            </a:r>
          </a:p>
        </p:txBody>
      </p:sp>
      <p:pic>
        <p:nvPicPr>
          <p:cNvPr id="29" name="Graphique 28" descr="Badge croix avec un remplissage uni">
            <a:hlinkClick r:id="rId3" action="ppaction://hlinksldjump"/>
            <a:extLst>
              <a:ext uri="{FF2B5EF4-FFF2-40B4-BE49-F238E27FC236}">
                <a16:creationId xmlns:a16="http://schemas.microsoft.com/office/drawing/2014/main" id="{4983C3C2-0BF7-1D51-334A-A6E3C01A204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49010" y="0"/>
            <a:ext cx="914400" cy="914400"/>
          </a:xfrm>
          <a:prstGeom prst="rect">
            <a:avLst/>
          </a:prstGeom>
        </p:spPr>
      </p:pic>
      <p:pic>
        <p:nvPicPr>
          <p:cNvPr id="39" name="Image 38">
            <a:extLst>
              <a:ext uri="{FF2B5EF4-FFF2-40B4-BE49-F238E27FC236}">
                <a16:creationId xmlns:a16="http://schemas.microsoft.com/office/drawing/2014/main" id="{A70898FE-BDEC-0628-C3B4-DF620286FE57}"/>
              </a:ext>
            </a:extLst>
          </p:cNvPr>
          <p:cNvPicPr>
            <a:picLocks noChangeAspect="1"/>
          </p:cNvPicPr>
          <p:nvPr/>
        </p:nvPicPr>
        <p:blipFill rotWithShape="1">
          <a:blip r:embed="rId6"/>
          <a:srcRect t="21228" r="49346"/>
          <a:stretch/>
        </p:blipFill>
        <p:spPr>
          <a:xfrm>
            <a:off x="585790" y="2734781"/>
            <a:ext cx="6175737" cy="1388437"/>
          </a:xfrm>
          <a:prstGeom prst="rect">
            <a:avLst/>
          </a:prstGeom>
        </p:spPr>
      </p:pic>
      <p:sp>
        <p:nvSpPr>
          <p:cNvPr id="3" name="Rectangle : coins arrondis 2">
            <a:extLst>
              <a:ext uri="{FF2B5EF4-FFF2-40B4-BE49-F238E27FC236}">
                <a16:creationId xmlns:a16="http://schemas.microsoft.com/office/drawing/2014/main" id="{8D4C68B6-21B0-0AFE-271A-EFDE866F1B68}"/>
              </a:ext>
            </a:extLst>
          </p:cNvPr>
          <p:cNvSpPr/>
          <p:nvPr/>
        </p:nvSpPr>
        <p:spPr>
          <a:xfrm>
            <a:off x="585790" y="2132051"/>
            <a:ext cx="9812853" cy="467311"/>
          </a:xfrm>
          <a:prstGeom prst="roundRect">
            <a:avLst>
              <a:gd name="adj" fmla="val 5275"/>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Bouygues Read" pitchFamily="50" charset="0"/>
              </a:rPr>
              <a:t>Sans oublier, avec toutes nos offres : </a:t>
            </a:r>
          </a:p>
        </p:txBody>
      </p:sp>
      <p:pic>
        <p:nvPicPr>
          <p:cNvPr id="7" name="Image 6">
            <a:extLst>
              <a:ext uri="{FF2B5EF4-FFF2-40B4-BE49-F238E27FC236}">
                <a16:creationId xmlns:a16="http://schemas.microsoft.com/office/drawing/2014/main" id="{2AD8A465-3E13-1096-616D-A0E605BE619E}"/>
              </a:ext>
            </a:extLst>
          </p:cNvPr>
          <p:cNvPicPr>
            <a:picLocks noChangeAspect="1"/>
          </p:cNvPicPr>
          <p:nvPr/>
        </p:nvPicPr>
        <p:blipFill rotWithShape="1">
          <a:blip r:embed="rId6"/>
          <a:srcRect l="50654" t="21228"/>
          <a:stretch/>
        </p:blipFill>
        <p:spPr>
          <a:xfrm>
            <a:off x="3753395" y="4352127"/>
            <a:ext cx="6016263" cy="1388437"/>
          </a:xfrm>
          <a:prstGeom prst="rect">
            <a:avLst/>
          </a:prstGeom>
        </p:spPr>
      </p:pic>
      <p:sp>
        <p:nvSpPr>
          <p:cNvPr id="9" name="Rectangle 8">
            <a:extLst>
              <a:ext uri="{FF2B5EF4-FFF2-40B4-BE49-F238E27FC236}">
                <a16:creationId xmlns:a16="http://schemas.microsoft.com/office/drawing/2014/main" id="{D432821F-922E-725B-D1B2-E7FEC780FB6E}"/>
              </a:ext>
            </a:extLst>
          </p:cNvPr>
          <p:cNvSpPr/>
          <p:nvPr/>
        </p:nvSpPr>
        <p:spPr>
          <a:xfrm>
            <a:off x="7181165" y="4487340"/>
            <a:ext cx="822122" cy="411060"/>
          </a:xfrm>
          <a:prstGeom prst="rect">
            <a:avLst/>
          </a:prstGeom>
          <a:solidFill>
            <a:srgbClr val="EDE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descr="Une image contenant Police, Graphique, texte, typographie&#10;&#10;Description générée automatiquement">
            <a:extLst>
              <a:ext uri="{FF2B5EF4-FFF2-40B4-BE49-F238E27FC236}">
                <a16:creationId xmlns:a16="http://schemas.microsoft.com/office/drawing/2014/main" id="{15157BC2-1900-249D-2E19-BC2CA0F944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3132" y="4503099"/>
            <a:ext cx="1109058" cy="379542"/>
          </a:xfrm>
          <a:prstGeom prst="rect">
            <a:avLst/>
          </a:prstGeom>
        </p:spPr>
      </p:pic>
    </p:spTree>
    <p:extLst>
      <p:ext uri="{BB962C8B-B14F-4D97-AF65-F5344CB8AC3E}">
        <p14:creationId xmlns:p14="http://schemas.microsoft.com/office/powerpoint/2010/main" val="204314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Répondre aux questions du client</a:t>
            </a:r>
          </a:p>
        </p:txBody>
      </p:sp>
      <p:sp>
        <p:nvSpPr>
          <p:cNvPr id="3" name="Espace réservé du texte 2">
            <a:extLst>
              <a:ext uri="{FF2B5EF4-FFF2-40B4-BE49-F238E27FC236}">
                <a16:creationId xmlns:a16="http://schemas.microsoft.com/office/drawing/2014/main" id="{98685F37-C396-8526-2B8F-17008BF0C5A1}"/>
              </a:ext>
            </a:extLst>
          </p:cNvPr>
          <p:cNvSpPr txBox="1">
            <a:spLocks/>
          </p:cNvSpPr>
          <p:nvPr/>
        </p:nvSpPr>
        <p:spPr>
          <a:xfrm>
            <a:off x="585790" y="2176753"/>
            <a:ext cx="9642731" cy="2504494"/>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500" b="0" i="0" kern="1200">
                <a:solidFill>
                  <a:srgbClr val="25465F"/>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fr-FR" sz="1800" dirty="0">
                <a:solidFill>
                  <a:srgbClr val="144560"/>
                </a:solidFill>
                <a:latin typeface="Bouygues Read" pitchFamily="50" charset="0"/>
              </a:rPr>
              <a:t>Vous allez indiquer à votre client un nombre important </a:t>
            </a:r>
            <a:r>
              <a:rPr lang="fr-FR" sz="1800" b="1" dirty="0">
                <a:solidFill>
                  <a:srgbClr val="144560"/>
                </a:solidFill>
                <a:latin typeface="Bouygues Read" pitchFamily="50" charset="0"/>
              </a:rPr>
              <a:t>d’informations</a:t>
            </a:r>
            <a:r>
              <a:rPr lang="fr-FR" sz="1800" dirty="0">
                <a:solidFill>
                  <a:srgbClr val="144560"/>
                </a:solidFill>
                <a:latin typeface="Bouygues Read" pitchFamily="50" charset="0"/>
              </a:rPr>
              <a:t> quant à l’offre que vous lui proposez. </a:t>
            </a:r>
            <a:r>
              <a:rPr lang="fr-FR" sz="1800" b="1" dirty="0">
                <a:solidFill>
                  <a:srgbClr val="144560"/>
                </a:solidFill>
                <a:latin typeface="Bouygues Read" pitchFamily="50" charset="0"/>
              </a:rPr>
              <a:t>Il est normal qu’il vous pose des questions !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fr-FR" sz="1800" b="1" dirty="0">
                <a:latin typeface="Bouygues Read" pitchFamily="50" charset="0"/>
              </a:rPr>
              <a:t>Répondez-lui simplement sans chercher à vous justifier ! Soyez factuel !</a:t>
            </a:r>
          </a:p>
        </p:txBody>
      </p:sp>
      <p:sp>
        <p:nvSpPr>
          <p:cNvPr id="15" name="Rectangle : coins arrondis 14">
            <a:extLst>
              <a:ext uri="{FF2B5EF4-FFF2-40B4-BE49-F238E27FC236}">
                <a16:creationId xmlns:a16="http://schemas.microsoft.com/office/drawing/2014/main" id="{5DAFC8A9-9A21-37F4-BA62-6190EDA7070C}"/>
              </a:ext>
            </a:extLst>
          </p:cNvPr>
          <p:cNvSpPr/>
          <p:nvPr/>
        </p:nvSpPr>
        <p:spPr>
          <a:xfrm>
            <a:off x="967562" y="3756215"/>
            <a:ext cx="9080205" cy="2787458"/>
          </a:xfrm>
          <a:prstGeom prst="roundRect">
            <a:avLst>
              <a:gd name="adj" fmla="val 4546"/>
            </a:avLst>
          </a:prstGeom>
          <a:solidFill>
            <a:srgbClr val="25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b="1" dirty="0">
                <a:latin typeface="Bouygues Read" pitchFamily="50" charset="0"/>
              </a:rPr>
              <a:t>Exemples : </a:t>
            </a:r>
          </a:p>
          <a:p>
            <a:endParaRPr lang="fr-FR" sz="600" dirty="0">
              <a:latin typeface="Bouygues Read" pitchFamily="50" charset="0"/>
            </a:endParaRPr>
          </a:p>
          <a:p>
            <a:pPr marL="285750" indent="-285750">
              <a:buFont typeface="Wingdings" panose="05000000000000000000" pitchFamily="2" charset="2"/>
              <a:buChar char="§"/>
            </a:pPr>
            <a:r>
              <a:rPr lang="fr-FR" sz="1600" dirty="0">
                <a:latin typeface="Bouygues Read" pitchFamily="50" charset="0"/>
              </a:rPr>
              <a:t>Vous avez bien dit que la durée de la promotion était de 6 mois et l’engagement de 12 mois ? </a:t>
            </a:r>
          </a:p>
          <a:p>
            <a:pPr marL="742950" lvl="1" indent="-285750">
              <a:buFont typeface="Wingdings" panose="05000000000000000000" pitchFamily="2" charset="2"/>
              <a:buChar char="§"/>
            </a:pPr>
            <a:r>
              <a:rPr lang="fr-FR" sz="1600" b="1" i="1" dirty="0">
                <a:latin typeface="Bouygues Read" pitchFamily="50" charset="0"/>
              </a:rPr>
              <a:t>Proposition de réponse </a:t>
            </a:r>
            <a:r>
              <a:rPr lang="fr-FR" sz="1600" i="1" dirty="0">
                <a:latin typeface="Bouygues Read" pitchFamily="50" charset="0"/>
              </a:rPr>
              <a:t>: Effectivement c’est bien cela. Le prix de l’offre est de XX€/mois et vous bénéficiez d’une promotion à XX€/mois pendant 6 mois.</a:t>
            </a:r>
          </a:p>
          <a:p>
            <a:pPr marL="285750" indent="-285750">
              <a:buFont typeface="Wingdings" panose="05000000000000000000" pitchFamily="2" charset="2"/>
              <a:buChar char="§"/>
            </a:pPr>
            <a:endParaRPr lang="fr-FR" sz="1600" dirty="0">
              <a:latin typeface="Bouygues Read" pitchFamily="50" charset="0"/>
            </a:endParaRPr>
          </a:p>
          <a:p>
            <a:pPr marL="285750" indent="-285750">
              <a:buFont typeface="Wingdings" panose="05000000000000000000" pitchFamily="2" charset="2"/>
              <a:buChar char="§"/>
            </a:pPr>
            <a:r>
              <a:rPr lang="fr-FR" sz="1600" dirty="0">
                <a:latin typeface="Bouygues Read" pitchFamily="50" charset="0"/>
              </a:rPr>
              <a:t>C’est 6 mois maintenant les promotions ? Avant c’était 12 mois.</a:t>
            </a:r>
          </a:p>
          <a:p>
            <a:pPr marL="742950" lvl="1" indent="-285750">
              <a:buFont typeface="Wingdings" panose="05000000000000000000" pitchFamily="2" charset="2"/>
              <a:buChar char="§"/>
            </a:pPr>
            <a:r>
              <a:rPr lang="fr-FR" sz="1600" b="1" i="1" dirty="0">
                <a:latin typeface="Bouygues Read" pitchFamily="50" charset="0"/>
              </a:rPr>
              <a:t>Proposition de réponse </a:t>
            </a:r>
            <a:r>
              <a:rPr lang="fr-FR" sz="1600" i="1" dirty="0">
                <a:latin typeface="Bouygues Read" pitchFamily="50" charset="0"/>
              </a:rPr>
              <a:t>: Effectivement, vous profiterez de la qualité de notre réseau, d’un débit qui répond à vos besoins, de contenus TV qui répondront aux envies de toute votre famille [adapter selon la découverte des besoins] et en + vous bénéficiez d’un prix promotionnel pendant 6 mois.</a:t>
            </a:r>
          </a:p>
        </p:txBody>
      </p:sp>
    </p:spTree>
    <p:extLst>
      <p:ext uri="{BB962C8B-B14F-4D97-AF65-F5344CB8AC3E}">
        <p14:creationId xmlns:p14="http://schemas.microsoft.com/office/powerpoint/2010/main" val="16829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Traiter les objections du client</a:t>
            </a:r>
          </a:p>
        </p:txBody>
      </p:sp>
      <p:sp>
        <p:nvSpPr>
          <p:cNvPr id="3" name="Espace réservé du texte 2">
            <a:extLst>
              <a:ext uri="{FF2B5EF4-FFF2-40B4-BE49-F238E27FC236}">
                <a16:creationId xmlns:a16="http://schemas.microsoft.com/office/drawing/2014/main" id="{98685F37-C396-8526-2B8F-17008BF0C5A1}"/>
              </a:ext>
            </a:extLst>
          </p:cNvPr>
          <p:cNvSpPr txBox="1">
            <a:spLocks/>
          </p:cNvSpPr>
          <p:nvPr/>
        </p:nvSpPr>
        <p:spPr>
          <a:xfrm>
            <a:off x="585790" y="1918551"/>
            <a:ext cx="9642731" cy="2504494"/>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500" b="0" i="0" kern="1200">
                <a:solidFill>
                  <a:srgbClr val="25465F"/>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fr-FR" sz="1800" dirty="0">
                <a:solidFill>
                  <a:srgbClr val="144560"/>
                </a:solidFill>
                <a:latin typeface="Bouygues Read" pitchFamily="50" charset="0"/>
              </a:rPr>
              <a:t>Référez-vous à la méthode </a:t>
            </a:r>
            <a:r>
              <a:rPr lang="fr-FR" sz="1800" b="1" dirty="0">
                <a:solidFill>
                  <a:srgbClr val="144560"/>
                </a:solidFill>
                <a:latin typeface="Bouygues Read" pitchFamily="50" charset="0"/>
              </a:rPr>
              <a:t>CRAC</a:t>
            </a:r>
            <a:r>
              <a:rPr lang="fr-FR" sz="1800" dirty="0">
                <a:solidFill>
                  <a:srgbClr val="144560"/>
                </a:solidFill>
                <a:latin typeface="Bouygues Read" pitchFamily="50" charset="0"/>
              </a:rPr>
              <a:t> pour traiter l’objection du client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fr-FR" sz="400" dirty="0">
              <a:solidFill>
                <a:srgbClr val="144560"/>
              </a:solidFill>
              <a:latin typeface="Bouygues Read" pitchFamily="50"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fr-FR" sz="1800" dirty="0">
                <a:solidFill>
                  <a:srgbClr val="144560"/>
                </a:solidFill>
                <a:latin typeface="Bouygues Read" pitchFamily="50" charset="0"/>
              </a:rPr>
              <a:t>Si, malgré cela, le client vous indique que l’offre proposée avec </a:t>
            </a:r>
            <a:r>
              <a:rPr lang="fr-FR" sz="1800" b="1" dirty="0">
                <a:solidFill>
                  <a:srgbClr val="144560"/>
                </a:solidFill>
                <a:latin typeface="Bouygues Read" pitchFamily="50" charset="0"/>
              </a:rPr>
              <a:t>une mécanique promotionnelle ne lui convient pas, </a:t>
            </a:r>
            <a:r>
              <a:rPr lang="fr-FR" sz="1800" dirty="0">
                <a:solidFill>
                  <a:srgbClr val="144560"/>
                </a:solidFill>
                <a:latin typeface="Bouygues Read" pitchFamily="50" charset="0"/>
              </a:rPr>
              <a:t>proposez-lui :</a:t>
            </a:r>
          </a:p>
        </p:txBody>
      </p:sp>
      <p:sp>
        <p:nvSpPr>
          <p:cNvPr id="5" name="Rectangle : coins arrondis 4">
            <a:extLst>
              <a:ext uri="{FF2B5EF4-FFF2-40B4-BE49-F238E27FC236}">
                <a16:creationId xmlns:a16="http://schemas.microsoft.com/office/drawing/2014/main" id="{007CE0FC-0B5D-7A9C-E42D-75DFB1269F7E}"/>
              </a:ext>
            </a:extLst>
          </p:cNvPr>
          <p:cNvSpPr/>
          <p:nvPr/>
        </p:nvSpPr>
        <p:spPr>
          <a:xfrm>
            <a:off x="2257425" y="3228975"/>
            <a:ext cx="2905125" cy="790575"/>
          </a:xfrm>
          <a:prstGeom prst="roundRect">
            <a:avLst/>
          </a:prstGeom>
          <a:solidFill>
            <a:srgbClr val="2546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Bouygues Read" pitchFamily="50" charset="0"/>
              </a:rPr>
              <a:t>La Série Spéciale Bbox must</a:t>
            </a:r>
          </a:p>
        </p:txBody>
      </p:sp>
      <p:sp>
        <p:nvSpPr>
          <p:cNvPr id="6" name="Rectangle : coins arrondis 5">
            <a:extLst>
              <a:ext uri="{FF2B5EF4-FFF2-40B4-BE49-F238E27FC236}">
                <a16:creationId xmlns:a16="http://schemas.microsoft.com/office/drawing/2014/main" id="{FE9AEA9A-7022-C9F6-0543-440478F47A1B}"/>
              </a:ext>
            </a:extLst>
          </p:cNvPr>
          <p:cNvSpPr/>
          <p:nvPr/>
        </p:nvSpPr>
        <p:spPr>
          <a:xfrm>
            <a:off x="5762625" y="3228975"/>
            <a:ext cx="2905125" cy="790575"/>
          </a:xfrm>
          <a:prstGeom prst="roundRect">
            <a:avLst/>
          </a:prstGeom>
          <a:solidFill>
            <a:srgbClr val="2546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Bouygues Read" pitchFamily="50" charset="0"/>
              </a:rPr>
              <a:t>La Série Spéciale Bbox </a:t>
            </a:r>
            <a:r>
              <a:rPr lang="fr-FR" sz="1400" b="1" dirty="0" err="1">
                <a:solidFill>
                  <a:schemeClr val="bg1"/>
                </a:solidFill>
                <a:latin typeface="Bouygues Read" pitchFamily="50" charset="0"/>
              </a:rPr>
              <a:t>ultym</a:t>
            </a:r>
            <a:endParaRPr lang="fr-FR" sz="1400" b="1" dirty="0">
              <a:solidFill>
                <a:schemeClr val="bg1"/>
              </a:solidFill>
              <a:latin typeface="Bouygues Read" pitchFamily="50" charset="0"/>
            </a:endParaRPr>
          </a:p>
        </p:txBody>
      </p:sp>
      <p:sp>
        <p:nvSpPr>
          <p:cNvPr id="7" name="ZoneTexte 6">
            <a:extLst>
              <a:ext uri="{FF2B5EF4-FFF2-40B4-BE49-F238E27FC236}">
                <a16:creationId xmlns:a16="http://schemas.microsoft.com/office/drawing/2014/main" id="{07180894-5080-E62E-BFBB-DAAE072D617C}"/>
              </a:ext>
            </a:extLst>
          </p:cNvPr>
          <p:cNvSpPr txBox="1"/>
          <p:nvPr/>
        </p:nvSpPr>
        <p:spPr>
          <a:xfrm>
            <a:off x="1876425" y="4086225"/>
            <a:ext cx="7048500" cy="369332"/>
          </a:xfrm>
          <a:prstGeom prst="rect">
            <a:avLst/>
          </a:prstGeom>
          <a:noFill/>
        </p:spPr>
        <p:txBody>
          <a:bodyPr wrap="square" rtlCol="0">
            <a:spAutoFit/>
          </a:bodyPr>
          <a:lstStyle/>
          <a:p>
            <a:pPr algn="ctr"/>
            <a:r>
              <a:rPr lang="fr-FR" b="1" dirty="0">
                <a:solidFill>
                  <a:srgbClr val="144560"/>
                </a:solidFill>
                <a:latin typeface="Bouygues Read" pitchFamily="50" charset="0"/>
              </a:rPr>
              <a:t>en mettant en avant le contenu de l’offre ainsi que son prix.</a:t>
            </a:r>
          </a:p>
        </p:txBody>
      </p:sp>
      <p:sp>
        <p:nvSpPr>
          <p:cNvPr id="8" name="ZoneTexte 7">
            <a:extLst>
              <a:ext uri="{FF2B5EF4-FFF2-40B4-BE49-F238E27FC236}">
                <a16:creationId xmlns:a16="http://schemas.microsoft.com/office/drawing/2014/main" id="{606313C8-4625-8422-B41E-9829B7341C51}"/>
              </a:ext>
            </a:extLst>
          </p:cNvPr>
          <p:cNvSpPr txBox="1"/>
          <p:nvPr/>
        </p:nvSpPr>
        <p:spPr>
          <a:xfrm>
            <a:off x="4562588" y="3454985"/>
            <a:ext cx="1800000" cy="338554"/>
          </a:xfrm>
          <a:prstGeom prst="rect">
            <a:avLst/>
          </a:prstGeom>
          <a:noFill/>
        </p:spPr>
        <p:txBody>
          <a:bodyPr wrap="square" rtlCol="0">
            <a:spAutoFit/>
          </a:bodyPr>
          <a:lstStyle/>
          <a:p>
            <a:pPr algn="ctr"/>
            <a:r>
              <a:rPr lang="fr-FR" sz="1600" b="1" dirty="0">
                <a:solidFill>
                  <a:srgbClr val="144560"/>
                </a:solidFill>
                <a:latin typeface="Bouygues Read" pitchFamily="50" charset="0"/>
              </a:rPr>
              <a:t>ou</a:t>
            </a:r>
          </a:p>
        </p:txBody>
      </p:sp>
      <p:sp>
        <p:nvSpPr>
          <p:cNvPr id="10" name="ZoneTexte 9">
            <a:extLst>
              <a:ext uri="{FF2B5EF4-FFF2-40B4-BE49-F238E27FC236}">
                <a16:creationId xmlns:a16="http://schemas.microsoft.com/office/drawing/2014/main" id="{6BE078F8-8B98-24D7-463E-5D50C7FC9792}"/>
              </a:ext>
            </a:extLst>
          </p:cNvPr>
          <p:cNvSpPr txBox="1"/>
          <p:nvPr/>
        </p:nvSpPr>
        <p:spPr>
          <a:xfrm>
            <a:off x="1796906" y="5356227"/>
            <a:ext cx="7453200" cy="830997"/>
          </a:xfrm>
          <a:prstGeom prst="rect">
            <a:avLst/>
          </a:prstGeom>
          <a:noFill/>
        </p:spPr>
        <p:txBody>
          <a:bodyPr wrap="square">
            <a:spAutoFit/>
          </a:bodyPr>
          <a:lstStyle/>
          <a:p>
            <a:pPr lvl="1"/>
            <a:r>
              <a:rPr lang="fr-FR" sz="1600" b="1" dirty="0">
                <a:solidFill>
                  <a:srgbClr val="144560"/>
                </a:solidFill>
                <a:latin typeface="Bouygues Read" pitchFamily="50" charset="0"/>
              </a:rPr>
              <a:t>En cas de refus car prix trop élevé </a:t>
            </a:r>
            <a:r>
              <a:rPr lang="fr-FR" sz="1600" dirty="0">
                <a:solidFill>
                  <a:srgbClr val="144560"/>
                </a:solidFill>
                <a:latin typeface="Bouygues Read" pitchFamily="50" charset="0"/>
              </a:rPr>
              <a:t>: mettre en avant les autres </a:t>
            </a:r>
            <a:r>
              <a:rPr lang="fr-FR" sz="1600" b="1" dirty="0">
                <a:solidFill>
                  <a:srgbClr val="144560"/>
                </a:solidFill>
                <a:latin typeface="Bouygues Read" pitchFamily="50" charset="0"/>
              </a:rPr>
              <a:t>Séries Spéciales </a:t>
            </a:r>
            <a:r>
              <a:rPr lang="fr-FR" sz="1600" dirty="0">
                <a:solidFill>
                  <a:srgbClr val="144560"/>
                </a:solidFill>
                <a:latin typeface="Bouygues Read" pitchFamily="50" charset="0"/>
              </a:rPr>
              <a:t>en spécifiant que les équipements et contenus de l’offre sont différents que ceux énoncés précédemment.</a:t>
            </a:r>
          </a:p>
        </p:txBody>
      </p:sp>
      <p:sp>
        <p:nvSpPr>
          <p:cNvPr id="11" name="Freeform 5">
            <a:extLst>
              <a:ext uri="{FF2B5EF4-FFF2-40B4-BE49-F238E27FC236}">
                <a16:creationId xmlns:a16="http://schemas.microsoft.com/office/drawing/2014/main" id="{47C90985-5C23-A17E-2BDD-E7CD2A427AD9}"/>
              </a:ext>
            </a:extLst>
          </p:cNvPr>
          <p:cNvSpPr/>
          <p:nvPr/>
        </p:nvSpPr>
        <p:spPr>
          <a:xfrm rot="8977980">
            <a:off x="8240386" y="4590817"/>
            <a:ext cx="854728" cy="624728"/>
          </a:xfrm>
          <a:custGeom>
            <a:avLst/>
            <a:gdLst/>
            <a:ahLst/>
            <a:cxnLst/>
            <a:rect l="l" t="t" r="r" b="b"/>
            <a:pathLst>
              <a:path w="5629701" h="4114800">
                <a:moveTo>
                  <a:pt x="0" y="0"/>
                </a:moveTo>
                <a:lnTo>
                  <a:pt x="5629701" y="0"/>
                </a:lnTo>
                <a:lnTo>
                  <a:pt x="56297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6032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En résumé</a:t>
            </a:r>
          </a:p>
        </p:txBody>
      </p:sp>
      <p:sp>
        <p:nvSpPr>
          <p:cNvPr id="9" name="ZoneTexte 8">
            <a:extLst>
              <a:ext uri="{FF2B5EF4-FFF2-40B4-BE49-F238E27FC236}">
                <a16:creationId xmlns:a16="http://schemas.microsoft.com/office/drawing/2014/main" id="{74ECAE2A-D05A-E8B0-7274-F84006E5F6EC}"/>
              </a:ext>
            </a:extLst>
          </p:cNvPr>
          <p:cNvSpPr txBox="1"/>
          <p:nvPr/>
        </p:nvSpPr>
        <p:spPr>
          <a:xfrm>
            <a:off x="1438275" y="2343150"/>
            <a:ext cx="8715375" cy="3139321"/>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25465F"/>
                </a:solidFill>
                <a:latin typeface="Bouygues Read" pitchFamily="50" charset="0"/>
              </a:rPr>
              <a:t>Réaliser une bonne découverte.</a:t>
            </a: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r>
              <a:rPr lang="fr-FR" b="1" dirty="0">
                <a:solidFill>
                  <a:srgbClr val="25465F"/>
                </a:solidFill>
                <a:latin typeface="Bouygues Read" pitchFamily="50" charset="0"/>
              </a:rPr>
              <a:t>Effectuer une proposition adaptée aux besoins du client en mettant en avant les bénéfices/points forts.</a:t>
            </a: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r>
              <a:rPr lang="fr-FR" b="1" dirty="0">
                <a:solidFill>
                  <a:srgbClr val="25465F"/>
                </a:solidFill>
                <a:latin typeface="Bouygues Read" pitchFamily="50" charset="0"/>
              </a:rPr>
              <a:t>Répondre aux questions du client.</a:t>
            </a: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endParaRPr lang="fr-FR" b="1" dirty="0">
              <a:solidFill>
                <a:srgbClr val="25465F"/>
              </a:solidFill>
              <a:latin typeface="Bouygues Read" pitchFamily="50" charset="0"/>
            </a:endParaRPr>
          </a:p>
          <a:p>
            <a:pPr marL="285750" indent="-285750">
              <a:buFont typeface="Wingdings" panose="05000000000000000000" pitchFamily="2" charset="2"/>
              <a:buChar char="§"/>
            </a:pPr>
            <a:r>
              <a:rPr lang="fr-FR" b="1" dirty="0">
                <a:solidFill>
                  <a:srgbClr val="25465F"/>
                </a:solidFill>
                <a:latin typeface="Bouygues Read" pitchFamily="50" charset="0"/>
              </a:rPr>
              <a:t>Traiter les objections en les convertissant en opportunité.</a:t>
            </a:r>
          </a:p>
        </p:txBody>
      </p:sp>
      <p:sp>
        <p:nvSpPr>
          <p:cNvPr id="11" name="Ellipse 10">
            <a:extLst>
              <a:ext uri="{FF2B5EF4-FFF2-40B4-BE49-F238E27FC236}">
                <a16:creationId xmlns:a16="http://schemas.microsoft.com/office/drawing/2014/main" id="{0999B8AE-1080-A8D1-324B-21C2FBBA4615}"/>
              </a:ext>
            </a:extLst>
          </p:cNvPr>
          <p:cNvSpPr/>
          <p:nvPr/>
        </p:nvSpPr>
        <p:spPr>
          <a:xfrm>
            <a:off x="1168275" y="2286000"/>
            <a:ext cx="540000" cy="540000"/>
          </a:xfrm>
          <a:prstGeom prst="ellipse">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1</a:t>
            </a:r>
          </a:p>
        </p:txBody>
      </p:sp>
      <p:sp>
        <p:nvSpPr>
          <p:cNvPr id="12" name="Ellipse 11">
            <a:extLst>
              <a:ext uri="{FF2B5EF4-FFF2-40B4-BE49-F238E27FC236}">
                <a16:creationId xmlns:a16="http://schemas.microsoft.com/office/drawing/2014/main" id="{16970022-20FC-6F77-A892-2005FDB0BE9C}"/>
              </a:ext>
            </a:extLst>
          </p:cNvPr>
          <p:cNvSpPr/>
          <p:nvPr/>
        </p:nvSpPr>
        <p:spPr>
          <a:xfrm>
            <a:off x="1168275" y="3206692"/>
            <a:ext cx="540000" cy="540000"/>
          </a:xfrm>
          <a:prstGeom prst="ellipse">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2</a:t>
            </a:r>
          </a:p>
        </p:txBody>
      </p:sp>
      <p:sp>
        <p:nvSpPr>
          <p:cNvPr id="13" name="Ellipse 12">
            <a:extLst>
              <a:ext uri="{FF2B5EF4-FFF2-40B4-BE49-F238E27FC236}">
                <a16:creationId xmlns:a16="http://schemas.microsoft.com/office/drawing/2014/main" id="{0011CF20-C14F-1798-A3EE-3EA6FCAB245C}"/>
              </a:ext>
            </a:extLst>
          </p:cNvPr>
          <p:cNvSpPr/>
          <p:nvPr/>
        </p:nvSpPr>
        <p:spPr>
          <a:xfrm>
            <a:off x="1168275" y="4203584"/>
            <a:ext cx="540000" cy="540000"/>
          </a:xfrm>
          <a:prstGeom prst="ellipse">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3</a:t>
            </a:r>
          </a:p>
        </p:txBody>
      </p:sp>
      <p:sp>
        <p:nvSpPr>
          <p:cNvPr id="14" name="Ellipse 13">
            <a:extLst>
              <a:ext uri="{FF2B5EF4-FFF2-40B4-BE49-F238E27FC236}">
                <a16:creationId xmlns:a16="http://schemas.microsoft.com/office/drawing/2014/main" id="{366BBC76-AD22-155C-9C6F-0699AC880244}"/>
              </a:ext>
            </a:extLst>
          </p:cNvPr>
          <p:cNvSpPr/>
          <p:nvPr/>
        </p:nvSpPr>
        <p:spPr>
          <a:xfrm>
            <a:off x="1168275" y="4971875"/>
            <a:ext cx="540000" cy="540000"/>
          </a:xfrm>
          <a:prstGeom prst="ellipse">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4</a:t>
            </a:r>
          </a:p>
        </p:txBody>
      </p:sp>
    </p:spTree>
    <p:extLst>
      <p:ext uri="{BB962C8B-B14F-4D97-AF65-F5344CB8AC3E}">
        <p14:creationId xmlns:p14="http://schemas.microsoft.com/office/powerpoint/2010/main" val="257922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Lever les appréhensions</a:t>
            </a:r>
          </a:p>
        </p:txBody>
      </p:sp>
      <p:sp>
        <p:nvSpPr>
          <p:cNvPr id="5" name="Rectangle : coins arrondis 4">
            <a:extLst>
              <a:ext uri="{FF2B5EF4-FFF2-40B4-BE49-F238E27FC236}">
                <a16:creationId xmlns:a16="http://schemas.microsoft.com/office/drawing/2014/main" id="{7FB593D9-522F-D4F7-9F2D-13ED496F837F}"/>
              </a:ext>
            </a:extLst>
          </p:cNvPr>
          <p:cNvSpPr/>
          <p:nvPr/>
        </p:nvSpPr>
        <p:spPr>
          <a:xfrm>
            <a:off x="1181100" y="1962150"/>
            <a:ext cx="8401050" cy="1133476"/>
          </a:xfrm>
          <a:prstGeom prst="roundRect">
            <a:avLst>
              <a:gd name="adj" fmla="val 3362"/>
            </a:avLst>
          </a:prstGeom>
          <a:solidFill>
            <a:srgbClr val="25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latin typeface="Bouygues Read" pitchFamily="50" charset="0"/>
              </a:rPr>
              <a:t>Idée reçue n°1 : </a:t>
            </a:r>
            <a:r>
              <a:rPr lang="fr-FR" sz="2400" dirty="0">
                <a:latin typeface="Bouygues Read" pitchFamily="50" charset="0"/>
              </a:rPr>
              <a:t>« Ca va faire trop cher pour mon client ! »</a:t>
            </a:r>
          </a:p>
        </p:txBody>
      </p:sp>
      <p:sp>
        <p:nvSpPr>
          <p:cNvPr id="6" name="Rectangle : coins arrondis 5">
            <a:extLst>
              <a:ext uri="{FF2B5EF4-FFF2-40B4-BE49-F238E27FC236}">
                <a16:creationId xmlns:a16="http://schemas.microsoft.com/office/drawing/2014/main" id="{2B3C76FC-913A-474B-93CF-491D431267A1}"/>
              </a:ext>
            </a:extLst>
          </p:cNvPr>
          <p:cNvSpPr/>
          <p:nvPr/>
        </p:nvSpPr>
        <p:spPr>
          <a:xfrm>
            <a:off x="1181100" y="3267075"/>
            <a:ext cx="8401050" cy="3276598"/>
          </a:xfrm>
          <a:prstGeom prst="roundRect">
            <a:avLst>
              <a:gd name="adj" fmla="val 1327"/>
            </a:avLst>
          </a:prstGeom>
          <a:noFill/>
          <a:ln w="1905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b="1" dirty="0">
                <a:solidFill>
                  <a:srgbClr val="25465F"/>
                </a:solidFill>
                <a:latin typeface="Bouygues Read" pitchFamily="50" charset="0"/>
              </a:rPr>
              <a:t>Selon vous, en France, quel est, en moyenne, le budget mensuel consacré aux abonnements Telecom ?</a:t>
            </a:r>
          </a:p>
          <a:p>
            <a:pPr algn="ctr"/>
            <a:r>
              <a:rPr lang="fr-FR" sz="2400" b="1" dirty="0">
                <a:solidFill>
                  <a:srgbClr val="FF0000"/>
                </a:solidFill>
                <a:latin typeface="Bouygues Read" pitchFamily="50" charset="0"/>
              </a:rPr>
              <a:t> </a:t>
            </a:r>
          </a:p>
        </p:txBody>
      </p:sp>
      <p:sp>
        <p:nvSpPr>
          <p:cNvPr id="7" name="Rectangle : coins arrondis 6">
            <a:extLst>
              <a:ext uri="{FF2B5EF4-FFF2-40B4-BE49-F238E27FC236}">
                <a16:creationId xmlns:a16="http://schemas.microsoft.com/office/drawing/2014/main" id="{84FC8D56-FEB9-A32F-FC4B-F5F24976997B}"/>
              </a:ext>
            </a:extLst>
          </p:cNvPr>
          <p:cNvSpPr/>
          <p:nvPr/>
        </p:nvSpPr>
        <p:spPr>
          <a:xfrm>
            <a:off x="2105025" y="3933825"/>
            <a:ext cx="1581150" cy="685800"/>
          </a:xfrm>
          <a:prstGeom prst="roundRect">
            <a:avLst>
              <a:gd name="adj" fmla="val 13889"/>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Bouygues Read" pitchFamily="50" charset="0"/>
              </a:rPr>
              <a:t>50€/mois</a:t>
            </a:r>
          </a:p>
        </p:txBody>
      </p:sp>
      <p:sp>
        <p:nvSpPr>
          <p:cNvPr id="8" name="Rectangle : coins arrondis 7">
            <a:extLst>
              <a:ext uri="{FF2B5EF4-FFF2-40B4-BE49-F238E27FC236}">
                <a16:creationId xmlns:a16="http://schemas.microsoft.com/office/drawing/2014/main" id="{CAA86735-8652-58C0-0050-1DB593E0D002}"/>
              </a:ext>
            </a:extLst>
          </p:cNvPr>
          <p:cNvSpPr/>
          <p:nvPr/>
        </p:nvSpPr>
        <p:spPr>
          <a:xfrm>
            <a:off x="4524375" y="3933825"/>
            <a:ext cx="1581150" cy="685800"/>
          </a:xfrm>
          <a:prstGeom prst="roundRect">
            <a:avLst>
              <a:gd name="adj" fmla="val 13889"/>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Bouygues Read" pitchFamily="50" charset="0"/>
              </a:rPr>
              <a:t>80€/mois</a:t>
            </a:r>
          </a:p>
        </p:txBody>
      </p:sp>
      <p:sp>
        <p:nvSpPr>
          <p:cNvPr id="9" name="Rectangle : coins arrondis 8">
            <a:extLst>
              <a:ext uri="{FF2B5EF4-FFF2-40B4-BE49-F238E27FC236}">
                <a16:creationId xmlns:a16="http://schemas.microsoft.com/office/drawing/2014/main" id="{4EED39EB-D6C1-543C-0F62-E0FFB53A8EAD}"/>
              </a:ext>
            </a:extLst>
          </p:cNvPr>
          <p:cNvSpPr/>
          <p:nvPr/>
        </p:nvSpPr>
        <p:spPr>
          <a:xfrm>
            <a:off x="6943725" y="3933825"/>
            <a:ext cx="1581150" cy="685800"/>
          </a:xfrm>
          <a:prstGeom prst="roundRect">
            <a:avLst>
              <a:gd name="adj" fmla="val 13889"/>
            </a:avLst>
          </a:prstGeom>
          <a:solidFill>
            <a:srgbClr val="50B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Bouygues Read" pitchFamily="50" charset="0"/>
              </a:rPr>
              <a:t>145€/mois</a:t>
            </a:r>
          </a:p>
        </p:txBody>
      </p:sp>
      <p:sp>
        <p:nvSpPr>
          <p:cNvPr id="10" name="ZoneTexte 9">
            <a:extLst>
              <a:ext uri="{FF2B5EF4-FFF2-40B4-BE49-F238E27FC236}">
                <a16:creationId xmlns:a16="http://schemas.microsoft.com/office/drawing/2014/main" id="{40F21985-1716-2627-0A4B-8654353961EB}"/>
              </a:ext>
            </a:extLst>
          </p:cNvPr>
          <p:cNvSpPr txBox="1"/>
          <p:nvPr/>
        </p:nvSpPr>
        <p:spPr>
          <a:xfrm>
            <a:off x="1181100" y="4714875"/>
            <a:ext cx="8296275" cy="461665"/>
          </a:xfrm>
          <a:prstGeom prst="rect">
            <a:avLst/>
          </a:prstGeom>
          <a:noFill/>
        </p:spPr>
        <p:txBody>
          <a:bodyPr wrap="square">
            <a:spAutoFit/>
          </a:bodyPr>
          <a:lstStyle/>
          <a:p>
            <a:pPr algn="just"/>
            <a:r>
              <a:rPr kumimoji="0" lang="fr-FR" sz="1200" b="0" i="1" u="none" strike="noStrike" kern="1200" cap="none" spc="0" normalizeH="0" baseline="0" noProof="0" dirty="0">
                <a:ln>
                  <a:noFill/>
                </a:ln>
                <a:solidFill>
                  <a:srgbClr val="44546A"/>
                </a:solidFill>
                <a:effectLst/>
                <a:uLnTx/>
                <a:uFillTx/>
                <a:latin typeface="Bouygues Read" pitchFamily="50" charset="0"/>
                <a:ea typeface="+mn-ea"/>
                <a:cs typeface="+mn-cs"/>
              </a:rPr>
              <a:t>Le montant moyen consacré par les foyers français aux divers abonnements de télécommunications est évalué à  1732€ par an, soit </a:t>
            </a:r>
            <a:r>
              <a:rPr kumimoji="0" lang="fr-FR" sz="1200" b="1" i="1" u="none" strike="noStrike" kern="1200" cap="none" spc="0" normalizeH="0" baseline="0" noProof="0" dirty="0">
                <a:ln>
                  <a:noFill/>
                </a:ln>
                <a:solidFill>
                  <a:srgbClr val="44546A"/>
                </a:solidFill>
                <a:effectLst/>
                <a:uLnTx/>
                <a:uFillTx/>
                <a:latin typeface="Bouygues Read" pitchFamily="50" charset="0"/>
                <a:ea typeface="+mn-ea"/>
                <a:cs typeface="+mn-cs"/>
              </a:rPr>
              <a:t>145€ / mois.</a:t>
            </a:r>
            <a:r>
              <a:rPr kumimoji="0" lang="fr-FR" sz="1200" b="0" i="1" u="none" strike="noStrike" kern="1200" cap="none" spc="0" normalizeH="0" baseline="0" noProof="0" dirty="0">
                <a:ln>
                  <a:noFill/>
                </a:ln>
                <a:solidFill>
                  <a:srgbClr val="44546A"/>
                </a:solidFill>
                <a:effectLst/>
                <a:uLnTx/>
                <a:uFillTx/>
                <a:latin typeface="Bouygues Read" pitchFamily="50" charset="0"/>
                <a:ea typeface="+mn-ea"/>
                <a:cs typeface="+mn-cs"/>
              </a:rPr>
              <a:t> (s</a:t>
            </a:r>
            <a:r>
              <a:rPr lang="fr-FR" sz="1200" i="1" dirty="0">
                <a:solidFill>
                  <a:srgbClr val="44546A"/>
                </a:solidFill>
                <a:latin typeface="Bouygues Read" pitchFamily="50" charset="0"/>
              </a:rPr>
              <a:t>ource : UFC Que Choisir nov. 2020)</a:t>
            </a:r>
          </a:p>
        </p:txBody>
      </p:sp>
      <p:sp>
        <p:nvSpPr>
          <p:cNvPr id="12" name="ZoneTexte 11">
            <a:extLst>
              <a:ext uri="{FF2B5EF4-FFF2-40B4-BE49-F238E27FC236}">
                <a16:creationId xmlns:a16="http://schemas.microsoft.com/office/drawing/2014/main" id="{B06CF721-8E9F-A5F4-A4FA-10E33FF694E9}"/>
              </a:ext>
            </a:extLst>
          </p:cNvPr>
          <p:cNvSpPr txBox="1"/>
          <p:nvPr/>
        </p:nvSpPr>
        <p:spPr>
          <a:xfrm>
            <a:off x="1166812" y="5505450"/>
            <a:ext cx="8296275" cy="738664"/>
          </a:xfrm>
          <a:prstGeom prst="rect">
            <a:avLst/>
          </a:prstGeom>
          <a:noFill/>
        </p:spPr>
        <p:txBody>
          <a:bodyPr wrap="square">
            <a:spAutoFit/>
          </a:bodyPr>
          <a:lstStyle/>
          <a:p>
            <a:pPr algn="ctr"/>
            <a:r>
              <a:rPr lang="fr-FR" sz="1400" b="1" dirty="0">
                <a:solidFill>
                  <a:srgbClr val="25465F"/>
                </a:solidFill>
                <a:latin typeface="Bouygues Read" pitchFamily="50" charset="0"/>
              </a:rPr>
              <a:t>Ne vous mettez pas à la place de votre client avant d’avoir échangé avec lui sur </a:t>
            </a:r>
          </a:p>
          <a:p>
            <a:pPr algn="ctr"/>
            <a:r>
              <a:rPr lang="fr-FR" sz="1400" b="1" dirty="0">
                <a:solidFill>
                  <a:srgbClr val="25465F"/>
                </a:solidFill>
                <a:latin typeface="Bouygues Read" pitchFamily="50" charset="0"/>
              </a:rPr>
              <a:t>son Foyer, ses Equipements, ses Usages. </a:t>
            </a:r>
          </a:p>
          <a:p>
            <a:pPr algn="ctr"/>
            <a:r>
              <a:rPr lang="fr-FR" sz="1400" b="1" dirty="0">
                <a:solidFill>
                  <a:srgbClr val="25465F"/>
                </a:solidFill>
                <a:latin typeface="Bouygues Read" pitchFamily="50" charset="0"/>
              </a:rPr>
              <a:t>C’est votre découverte qui vous permettra de mettre en avant l’offre la + adaptée à ses besoins !</a:t>
            </a:r>
          </a:p>
        </p:txBody>
      </p:sp>
    </p:spTree>
    <p:extLst>
      <p:ext uri="{BB962C8B-B14F-4D97-AF65-F5344CB8AC3E}">
        <p14:creationId xmlns:p14="http://schemas.microsoft.com/office/powerpoint/2010/main" val="3935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E0DCCD-15F7-D946-5BBD-37AF2EE6DF5A}"/>
              </a:ext>
            </a:extLst>
          </p:cNvPr>
          <p:cNvSpPr>
            <a:spLocks noGrp="1"/>
          </p:cNvSpPr>
          <p:nvPr>
            <p:ph type="body" sz="quarter" idx="11"/>
          </p:nvPr>
        </p:nvSpPr>
        <p:spPr/>
        <p:txBody>
          <a:bodyPr/>
          <a:lstStyle/>
          <a:p>
            <a:r>
              <a:rPr lang="fr-FR" sz="3200" dirty="0"/>
              <a:t>Les 4 phases</a:t>
            </a:r>
          </a:p>
        </p:txBody>
      </p:sp>
      <p:sp>
        <p:nvSpPr>
          <p:cNvPr id="3" name="Espace réservé du texte 2">
            <a:extLst>
              <a:ext uri="{FF2B5EF4-FFF2-40B4-BE49-F238E27FC236}">
                <a16:creationId xmlns:a16="http://schemas.microsoft.com/office/drawing/2014/main" id="{1F6E16CF-5ECA-98B9-27E0-3A9866EDFBCF}"/>
              </a:ext>
            </a:extLst>
          </p:cNvPr>
          <p:cNvSpPr>
            <a:spLocks noGrp="1"/>
          </p:cNvSpPr>
          <p:nvPr>
            <p:ph type="body" sz="quarter" idx="12"/>
          </p:nvPr>
        </p:nvSpPr>
        <p:spPr/>
        <p:txBody>
          <a:bodyPr/>
          <a:lstStyle/>
          <a:p>
            <a:pPr algn="ctr"/>
            <a:r>
              <a:rPr lang="fr-FR"/>
              <a:t>Accrocher</a:t>
            </a:r>
          </a:p>
        </p:txBody>
      </p:sp>
      <p:sp>
        <p:nvSpPr>
          <p:cNvPr id="4" name="Espace réservé du texte 3">
            <a:extLst>
              <a:ext uri="{FF2B5EF4-FFF2-40B4-BE49-F238E27FC236}">
                <a16:creationId xmlns:a16="http://schemas.microsoft.com/office/drawing/2014/main" id="{29D82702-69B7-C4B1-25F7-222503E7C2FC}"/>
              </a:ext>
            </a:extLst>
          </p:cNvPr>
          <p:cNvSpPr>
            <a:spLocks noGrp="1"/>
          </p:cNvSpPr>
          <p:nvPr>
            <p:ph type="body" sz="quarter" idx="13"/>
          </p:nvPr>
        </p:nvSpPr>
        <p:spPr>
          <a:xfrm>
            <a:off x="585789" y="3741235"/>
            <a:ext cx="2303714" cy="1882729"/>
          </a:xfrm>
        </p:spPr>
        <p:txBody>
          <a:bodyPr/>
          <a:lstStyle/>
          <a:p>
            <a:pPr marL="285750" indent="-285750">
              <a:buBlip>
                <a:blip r:embed="rId4"/>
              </a:buBlip>
            </a:pPr>
            <a:r>
              <a:rPr lang="fr-FR"/>
              <a:t>Bien démarrer son appel</a:t>
            </a:r>
          </a:p>
          <a:p>
            <a:pPr marL="285750" indent="-285750">
              <a:buBlip>
                <a:blip r:embed="rId4"/>
              </a:buBlip>
            </a:pPr>
            <a:r>
              <a:rPr lang="fr-FR"/>
              <a:t>Communiquer la nature de l’appel</a:t>
            </a:r>
          </a:p>
          <a:p>
            <a:pPr marL="285750" indent="-285750">
              <a:buBlip>
                <a:blip r:embed="rId4"/>
              </a:buBlip>
            </a:pPr>
            <a:r>
              <a:rPr lang="fr-FR"/>
              <a:t>Traiter les barrages </a:t>
            </a:r>
          </a:p>
          <a:p>
            <a:pPr marL="285750" indent="-285750">
              <a:buBlip>
                <a:blip r:embed="rId4"/>
              </a:buBlip>
            </a:pPr>
            <a:r>
              <a:rPr lang="fr-FR"/>
              <a:t>Consentement du client </a:t>
            </a:r>
          </a:p>
          <a:p>
            <a:pPr marL="285750" indent="-285750">
              <a:buBlip>
                <a:blip r:embed="rId4"/>
              </a:buBlip>
            </a:pPr>
            <a:r>
              <a:rPr lang="fr-FR"/>
              <a:t>Informer de la CNIL </a:t>
            </a:r>
          </a:p>
        </p:txBody>
      </p:sp>
      <p:sp>
        <p:nvSpPr>
          <p:cNvPr id="6" name="Espace réservé du texte 5">
            <a:extLst>
              <a:ext uri="{FF2B5EF4-FFF2-40B4-BE49-F238E27FC236}">
                <a16:creationId xmlns:a16="http://schemas.microsoft.com/office/drawing/2014/main" id="{128B2558-99B8-D695-FF89-BE4C5F5A4C92}"/>
              </a:ext>
            </a:extLst>
          </p:cNvPr>
          <p:cNvSpPr>
            <a:spLocks noGrp="1"/>
          </p:cNvSpPr>
          <p:nvPr>
            <p:ph type="body" sz="quarter" idx="15"/>
          </p:nvPr>
        </p:nvSpPr>
        <p:spPr/>
        <p:txBody>
          <a:bodyPr/>
          <a:lstStyle/>
          <a:p>
            <a:pPr algn="ctr"/>
            <a:r>
              <a:rPr lang="fr-FR"/>
              <a:t>Découvrir </a:t>
            </a:r>
          </a:p>
        </p:txBody>
      </p:sp>
      <p:sp>
        <p:nvSpPr>
          <p:cNvPr id="9" name="Espace réservé du texte 8">
            <a:extLst>
              <a:ext uri="{FF2B5EF4-FFF2-40B4-BE49-F238E27FC236}">
                <a16:creationId xmlns:a16="http://schemas.microsoft.com/office/drawing/2014/main" id="{62A4D505-22B7-D329-A771-13D3774087E8}"/>
              </a:ext>
            </a:extLst>
          </p:cNvPr>
          <p:cNvSpPr>
            <a:spLocks noGrp="1"/>
          </p:cNvSpPr>
          <p:nvPr>
            <p:ph type="body" sz="quarter" idx="18"/>
          </p:nvPr>
        </p:nvSpPr>
        <p:spPr/>
        <p:txBody>
          <a:bodyPr/>
          <a:lstStyle/>
          <a:p>
            <a:pPr algn="ctr"/>
            <a:r>
              <a:rPr lang="fr-FR"/>
              <a:t>Convaincre</a:t>
            </a:r>
          </a:p>
        </p:txBody>
      </p:sp>
      <p:pic>
        <p:nvPicPr>
          <p:cNvPr id="33" name="Espace réservé pour une image  32" descr="Une image contenant personne, intérieur, canapé, fauteuil&#10;&#10;Description générée automatiquement">
            <a:extLst>
              <a:ext uri="{FF2B5EF4-FFF2-40B4-BE49-F238E27FC236}">
                <a16:creationId xmlns:a16="http://schemas.microsoft.com/office/drawing/2014/main" id="{9808C145-9918-5F1B-1C54-4CE6B03FD641}"/>
              </a:ext>
            </a:extLst>
          </p:cNvPr>
          <p:cNvPicPr>
            <a:picLocks noGrp="1" noChangeAspect="1"/>
          </p:cNvPicPr>
          <p:nvPr>
            <p:ph type="pic" sz="quarter" idx="20"/>
          </p:nvPr>
        </p:nvPicPr>
        <p:blipFill>
          <a:blip r:embed="rId5" cstate="hqprint">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E634F9EF-D4C5-1591-1045-9A24F52DA0A2}"/>
              </a:ext>
            </a:extLst>
          </p:cNvPr>
          <p:cNvSpPr>
            <a:spLocks noGrp="1"/>
          </p:cNvSpPr>
          <p:nvPr>
            <p:ph type="body" sz="quarter" idx="21"/>
          </p:nvPr>
        </p:nvSpPr>
        <p:spPr/>
        <p:txBody>
          <a:bodyPr/>
          <a:lstStyle/>
          <a:p>
            <a:pPr algn="ctr"/>
            <a:r>
              <a:rPr lang="fr-FR"/>
              <a:t>Conclure </a:t>
            </a:r>
          </a:p>
        </p:txBody>
      </p:sp>
      <p:pic>
        <p:nvPicPr>
          <p:cNvPr id="35" name="Espace réservé pour une image  34" descr="Une image contenant personne&#10;&#10;Description générée automatiquement">
            <a:extLst>
              <a:ext uri="{FF2B5EF4-FFF2-40B4-BE49-F238E27FC236}">
                <a16:creationId xmlns:a16="http://schemas.microsoft.com/office/drawing/2014/main" id="{544696EB-C5E0-9ED0-077C-A4C905C791CF}"/>
              </a:ext>
            </a:extLst>
          </p:cNvPr>
          <p:cNvPicPr>
            <a:picLocks noGrp="1" noChangeAspect="1"/>
          </p:cNvPicPr>
          <p:nvPr>
            <p:ph type="pic" sz="quarter" idx="23"/>
          </p:nvPr>
        </p:nvPicPr>
        <p:blipFill>
          <a:blip r:embed="rId6" cstate="hqprint">
            <a:extLst>
              <a:ext uri="{28A0092B-C50C-407E-A947-70E740481C1C}">
                <a14:useLocalDpi xmlns:a14="http://schemas.microsoft.com/office/drawing/2010/main"/>
              </a:ext>
            </a:extLst>
          </a:blip>
          <a:srcRect/>
          <a:stretch>
            <a:fillRect/>
          </a:stretch>
        </p:blipFill>
        <p:spPr/>
      </p:pic>
      <p:sp>
        <p:nvSpPr>
          <p:cNvPr id="17" name="Espace réservé du texte 3">
            <a:extLst>
              <a:ext uri="{FF2B5EF4-FFF2-40B4-BE49-F238E27FC236}">
                <a16:creationId xmlns:a16="http://schemas.microsoft.com/office/drawing/2014/main" id="{46BDFA5C-6868-488B-7FA9-E440ACFEB0FC}"/>
              </a:ext>
            </a:extLst>
          </p:cNvPr>
          <p:cNvSpPr txBox="1">
            <a:spLocks/>
          </p:cNvSpPr>
          <p:nvPr/>
        </p:nvSpPr>
        <p:spPr>
          <a:xfrm>
            <a:off x="3407251"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Questionner pour comprendre les besoins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Découvrir le foyer du client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Reformuler le besoin </a:t>
            </a:r>
          </a:p>
        </p:txBody>
      </p:sp>
      <p:sp>
        <p:nvSpPr>
          <p:cNvPr id="18" name="Espace réservé du texte 3">
            <a:extLst>
              <a:ext uri="{FF2B5EF4-FFF2-40B4-BE49-F238E27FC236}">
                <a16:creationId xmlns:a16="http://schemas.microsoft.com/office/drawing/2014/main" id="{E007B34C-9179-1E6A-37DB-207066FBC868}"/>
              </a:ext>
            </a:extLst>
          </p:cNvPr>
          <p:cNvSpPr txBox="1">
            <a:spLocks/>
          </p:cNvSpPr>
          <p:nvPr/>
        </p:nvSpPr>
        <p:spPr>
          <a:xfrm>
            <a:off x="6295892"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Proposer l’offre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Proposer des ventes complémentaires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Rebondir sur le foyer</a:t>
            </a:r>
          </a:p>
        </p:txBody>
      </p:sp>
      <p:sp>
        <p:nvSpPr>
          <p:cNvPr id="19" name="Espace réservé du texte 3">
            <a:extLst>
              <a:ext uri="{FF2B5EF4-FFF2-40B4-BE49-F238E27FC236}">
                <a16:creationId xmlns:a16="http://schemas.microsoft.com/office/drawing/2014/main" id="{CFBB2FB6-EE82-2EAE-14D0-2A44679639DE}"/>
              </a:ext>
            </a:extLst>
          </p:cNvPr>
          <p:cNvSpPr txBox="1">
            <a:spLocks/>
          </p:cNvSpPr>
          <p:nvPr/>
        </p:nvSpPr>
        <p:spPr>
          <a:xfrm>
            <a:off x="9227945"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Valoriser et contractualiser l’échange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Informer et accompagner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4"/>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Conclure l’appel </a:t>
            </a:r>
          </a:p>
        </p:txBody>
      </p:sp>
      <p:pic>
        <p:nvPicPr>
          <p:cNvPr id="24" name="Espace réservé pour une image  23" descr="Une image contenant arbre, extérieur, personne, posant&#10;&#10;Description générée automatiquement">
            <a:extLst>
              <a:ext uri="{FF2B5EF4-FFF2-40B4-BE49-F238E27FC236}">
                <a16:creationId xmlns:a16="http://schemas.microsoft.com/office/drawing/2014/main" id="{D659776C-9DC0-3C0A-2609-8C29EAEF0898}"/>
              </a:ext>
            </a:extLst>
          </p:cNvPr>
          <p:cNvPicPr>
            <a:picLocks noGrp="1" noChangeAspect="1"/>
          </p:cNvPicPr>
          <p:nvPr>
            <p:ph type="pic" sz="quarter" idx="14"/>
          </p:nvPr>
        </p:nvPicPr>
        <p:blipFill>
          <a:blip r:embed="rId7" cstate="hqprint">
            <a:extLst>
              <a:ext uri="{28A0092B-C50C-407E-A947-70E740481C1C}">
                <a14:useLocalDpi xmlns:a14="http://schemas.microsoft.com/office/drawing/2010/main"/>
              </a:ext>
            </a:extLst>
          </a:blip>
          <a:srcRect/>
          <a:stretch>
            <a:fillRect/>
          </a:stretch>
        </p:blipFill>
        <p:spPr/>
      </p:pic>
      <p:pic>
        <p:nvPicPr>
          <p:cNvPr id="31" name="Espace réservé pour une image  30" descr="Une image contenant personne, intérieur&#10;&#10;Description générée automatiquement">
            <a:extLst>
              <a:ext uri="{FF2B5EF4-FFF2-40B4-BE49-F238E27FC236}">
                <a16:creationId xmlns:a16="http://schemas.microsoft.com/office/drawing/2014/main" id="{1C0431A9-0DF3-2006-FBC5-E232758B615D}"/>
              </a:ext>
            </a:extLst>
          </p:cNvPr>
          <p:cNvPicPr>
            <a:picLocks noGrp="1" noChangeAspect="1"/>
          </p:cNvPicPr>
          <p:nvPr>
            <p:ph type="pic" sz="quarter" idx="17"/>
          </p:nvPr>
        </p:nvPicPr>
        <p:blipFill>
          <a:blip r:embed="rId8" cstate="hqprint">
            <a:extLst>
              <a:ext uri="{28A0092B-C50C-407E-A947-70E740481C1C}">
                <a14:useLocalDpi xmlns:a14="http://schemas.microsoft.com/office/drawing/2010/main"/>
              </a:ext>
            </a:extLst>
          </a:blip>
          <a:srcRect/>
          <a:stretch>
            <a:fillRect/>
          </a:stretch>
        </p:blipFill>
        <p:spPr/>
      </p:pic>
      <p:sp>
        <p:nvSpPr>
          <p:cNvPr id="5" name="Rectangle : coins arrondis 4">
            <a:extLst>
              <a:ext uri="{FF2B5EF4-FFF2-40B4-BE49-F238E27FC236}">
                <a16:creationId xmlns:a16="http://schemas.microsoft.com/office/drawing/2014/main" id="{FA9C79AC-7C8A-29E6-1BC1-D40D239DCA18}"/>
              </a:ext>
            </a:extLst>
          </p:cNvPr>
          <p:cNvSpPr/>
          <p:nvPr/>
        </p:nvSpPr>
        <p:spPr>
          <a:xfrm>
            <a:off x="3137636" y="1409700"/>
            <a:ext cx="2958364" cy="4904124"/>
          </a:xfrm>
          <a:prstGeom prst="roundRect">
            <a:avLst/>
          </a:prstGeom>
          <a:noFill/>
          <a:ln w="57150">
            <a:solidFill>
              <a:srgbClr val="EA5B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 coins arrondis 6">
            <a:extLst>
              <a:ext uri="{FF2B5EF4-FFF2-40B4-BE49-F238E27FC236}">
                <a16:creationId xmlns:a16="http://schemas.microsoft.com/office/drawing/2014/main" id="{5952700D-C933-19CF-8351-70489D316A63}"/>
              </a:ext>
            </a:extLst>
          </p:cNvPr>
          <p:cNvSpPr/>
          <p:nvPr/>
        </p:nvSpPr>
        <p:spPr>
          <a:xfrm>
            <a:off x="10450873" y="61919"/>
            <a:ext cx="1666875" cy="619125"/>
          </a:xfrm>
          <a:prstGeom prst="roundRect">
            <a:avLst>
              <a:gd name="adj" fmla="val 7436"/>
            </a:avLst>
          </a:prstGeom>
          <a:solidFill>
            <a:srgbClr val="EA5B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Rappel</a:t>
            </a:r>
          </a:p>
        </p:txBody>
      </p:sp>
      <p:sp>
        <p:nvSpPr>
          <p:cNvPr id="8" name="Espace réservé du texte 3">
            <a:extLst>
              <a:ext uri="{FF2B5EF4-FFF2-40B4-BE49-F238E27FC236}">
                <a16:creationId xmlns:a16="http://schemas.microsoft.com/office/drawing/2014/main" id="{7924F5D6-C5F6-F81E-97A9-C2951281BB5C}"/>
              </a:ext>
            </a:extLst>
          </p:cNvPr>
          <p:cNvSpPr txBox="1">
            <a:spLocks/>
          </p:cNvSpPr>
          <p:nvPr/>
        </p:nvSpPr>
        <p:spPr>
          <a:xfrm>
            <a:off x="585790" y="796928"/>
            <a:ext cx="9812853" cy="64749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109DB9"/>
                </a:solidFill>
                <a:latin typeface="Bouygues Read Semibold" pitchFamily="2" charset="77"/>
              </a:rPr>
              <a:t>Une bonne découverte est essentielle </a:t>
            </a:r>
          </a:p>
        </p:txBody>
      </p:sp>
    </p:spTree>
    <p:custDataLst>
      <p:tags r:id="rId1"/>
    </p:custDataLst>
    <p:extLst>
      <p:ext uri="{BB962C8B-B14F-4D97-AF65-F5344CB8AC3E}">
        <p14:creationId xmlns:p14="http://schemas.microsoft.com/office/powerpoint/2010/main" val="380465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Lever les appréhensions</a:t>
            </a:r>
          </a:p>
        </p:txBody>
      </p:sp>
      <p:sp>
        <p:nvSpPr>
          <p:cNvPr id="5" name="Rectangle : coins arrondis 4">
            <a:extLst>
              <a:ext uri="{FF2B5EF4-FFF2-40B4-BE49-F238E27FC236}">
                <a16:creationId xmlns:a16="http://schemas.microsoft.com/office/drawing/2014/main" id="{7FB593D9-522F-D4F7-9F2D-13ED496F837F}"/>
              </a:ext>
            </a:extLst>
          </p:cNvPr>
          <p:cNvSpPr/>
          <p:nvPr/>
        </p:nvSpPr>
        <p:spPr>
          <a:xfrm>
            <a:off x="1597025" y="3327400"/>
            <a:ext cx="7569201" cy="657225"/>
          </a:xfrm>
          <a:prstGeom prst="roundRect">
            <a:avLst>
              <a:gd name="adj" fmla="val 3362"/>
            </a:avLst>
          </a:prstGeom>
          <a:solidFill>
            <a:srgbClr val="25465F"/>
          </a:solidFill>
          <a:ln w="28575">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Bouygues Read" pitchFamily="50" charset="0"/>
              </a:rPr>
              <a:t>Question ou objection ne veut pas dire refus</a:t>
            </a:r>
          </a:p>
        </p:txBody>
      </p:sp>
      <p:sp>
        <p:nvSpPr>
          <p:cNvPr id="3" name="Rectangle : coins arrondis 2">
            <a:extLst>
              <a:ext uri="{FF2B5EF4-FFF2-40B4-BE49-F238E27FC236}">
                <a16:creationId xmlns:a16="http://schemas.microsoft.com/office/drawing/2014/main" id="{3916CA79-1B95-6F0F-DD82-A8EE85215BE8}"/>
              </a:ext>
            </a:extLst>
          </p:cNvPr>
          <p:cNvSpPr/>
          <p:nvPr/>
        </p:nvSpPr>
        <p:spPr>
          <a:xfrm>
            <a:off x="1133475" y="1941410"/>
            <a:ext cx="8553450" cy="1133476"/>
          </a:xfrm>
          <a:prstGeom prst="roundRect">
            <a:avLst>
              <a:gd name="adj" fmla="val 3362"/>
            </a:avLst>
          </a:prstGeom>
          <a:solidFill>
            <a:srgbClr val="2546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latin typeface="Bouygues Read" pitchFamily="50" charset="0"/>
              </a:rPr>
              <a:t>Idée reçue n°2 : </a:t>
            </a:r>
            <a:r>
              <a:rPr lang="fr-FR" sz="2400" dirty="0">
                <a:latin typeface="Bouygues Read" pitchFamily="50" charset="0"/>
              </a:rPr>
              <a:t>« Mon client me pose une question / émet une objection, il va forcément me dire non à la fin ! »</a:t>
            </a:r>
          </a:p>
        </p:txBody>
      </p:sp>
      <p:sp>
        <p:nvSpPr>
          <p:cNvPr id="6" name="Rectangle : coins arrondis 5">
            <a:extLst>
              <a:ext uri="{FF2B5EF4-FFF2-40B4-BE49-F238E27FC236}">
                <a16:creationId xmlns:a16="http://schemas.microsoft.com/office/drawing/2014/main" id="{D76F3E48-CB1F-62BF-FEC9-865B2BA47B65}"/>
              </a:ext>
            </a:extLst>
          </p:cNvPr>
          <p:cNvSpPr/>
          <p:nvPr/>
        </p:nvSpPr>
        <p:spPr>
          <a:xfrm>
            <a:off x="1157288" y="3165475"/>
            <a:ext cx="8505825" cy="3508208"/>
          </a:xfrm>
          <a:prstGeom prst="roundRect">
            <a:avLst>
              <a:gd name="adj" fmla="val 1327"/>
            </a:avLst>
          </a:prstGeom>
          <a:noFill/>
          <a:ln w="19050">
            <a:solidFill>
              <a:srgbClr val="25465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400" b="1" dirty="0">
                <a:solidFill>
                  <a:srgbClr val="FF0000"/>
                </a:solidFill>
                <a:latin typeface="Bouygues Read" pitchFamily="50" charset="0"/>
              </a:rPr>
              <a:t> </a:t>
            </a:r>
          </a:p>
        </p:txBody>
      </p:sp>
      <p:sp>
        <p:nvSpPr>
          <p:cNvPr id="7" name="Espace réservé du texte 2">
            <a:extLst>
              <a:ext uri="{FF2B5EF4-FFF2-40B4-BE49-F238E27FC236}">
                <a16:creationId xmlns:a16="http://schemas.microsoft.com/office/drawing/2014/main" id="{64472964-8C2C-48F7-A11C-FAF7F794CB0F}"/>
              </a:ext>
            </a:extLst>
          </p:cNvPr>
          <p:cNvSpPr>
            <a:spLocks noGrp="1"/>
          </p:cNvSpPr>
          <p:nvPr>
            <p:ph type="body" sz="quarter" idx="14"/>
          </p:nvPr>
        </p:nvSpPr>
        <p:spPr>
          <a:xfrm>
            <a:off x="1291256" y="5008623"/>
            <a:ext cx="3490032" cy="969304"/>
          </a:xfrm>
        </p:spPr>
        <p:txBody>
          <a:bodyPr/>
          <a:lstStyle/>
          <a:p>
            <a:pPr algn="ctr" defTabSz="1219170">
              <a:lnSpc>
                <a:spcPct val="100000"/>
              </a:lnSpc>
              <a:spcBef>
                <a:spcPts val="0"/>
              </a:spcBef>
              <a:buClr>
                <a:srgbClr val="000000"/>
              </a:buClr>
              <a:defRPr/>
            </a:pPr>
            <a:r>
              <a:rPr lang="fr-FR" sz="1600" b="1" dirty="0">
                <a:latin typeface="Bouygues Read"/>
                <a:cs typeface="Calibri"/>
                <a:sym typeface="Calibri"/>
              </a:rPr>
              <a:t>Une objection est un atout ! </a:t>
            </a:r>
          </a:p>
          <a:p>
            <a:pPr algn="ctr" defTabSz="1219170">
              <a:lnSpc>
                <a:spcPct val="100000"/>
              </a:lnSpc>
              <a:spcBef>
                <a:spcPts val="0"/>
              </a:spcBef>
              <a:buClr>
                <a:srgbClr val="000000"/>
              </a:buClr>
              <a:defRPr/>
            </a:pPr>
            <a:r>
              <a:rPr lang="fr-FR" sz="1600" b="1" dirty="0">
                <a:latin typeface="Bouygues Read"/>
                <a:cs typeface="Calibri"/>
                <a:sym typeface="Calibri"/>
              </a:rPr>
              <a:t>Le prospect/client vous écoute, se questionne, donc s'intéresse à votre solution. </a:t>
            </a:r>
            <a:endParaRPr lang="fr-FR" sz="2400" b="1" dirty="0"/>
          </a:p>
        </p:txBody>
      </p:sp>
      <p:pic>
        <p:nvPicPr>
          <p:cNvPr id="8" name="Image 7">
            <a:extLst>
              <a:ext uri="{FF2B5EF4-FFF2-40B4-BE49-F238E27FC236}">
                <a16:creationId xmlns:a16="http://schemas.microsoft.com/office/drawing/2014/main" id="{C485CFDF-A561-3944-7F12-080551545288}"/>
              </a:ext>
            </a:extLst>
          </p:cNvPr>
          <p:cNvPicPr>
            <a:picLocks noChangeAspect="1"/>
          </p:cNvPicPr>
          <p:nvPr/>
        </p:nvPicPr>
        <p:blipFill>
          <a:blip r:embed="rId3"/>
          <a:stretch>
            <a:fillRect/>
          </a:stretch>
        </p:blipFill>
        <p:spPr>
          <a:xfrm>
            <a:off x="2634124" y="4261274"/>
            <a:ext cx="804296" cy="681346"/>
          </a:xfrm>
          <a:prstGeom prst="rect">
            <a:avLst/>
          </a:prstGeom>
        </p:spPr>
      </p:pic>
      <p:sp>
        <p:nvSpPr>
          <p:cNvPr id="9" name="Espace réservé du texte 2">
            <a:extLst>
              <a:ext uri="{FF2B5EF4-FFF2-40B4-BE49-F238E27FC236}">
                <a16:creationId xmlns:a16="http://schemas.microsoft.com/office/drawing/2014/main" id="{D514DF90-F87D-FA17-760C-ECFBC1EF9A5B}"/>
              </a:ext>
            </a:extLst>
          </p:cNvPr>
          <p:cNvSpPr txBox="1">
            <a:spLocks/>
          </p:cNvSpPr>
          <p:nvPr/>
        </p:nvSpPr>
        <p:spPr>
          <a:xfrm>
            <a:off x="4986694" y="5008623"/>
            <a:ext cx="4595456" cy="161634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sz="1800" b="0" i="0" kern="1200">
                <a:solidFill>
                  <a:srgbClr val="25465F"/>
                </a:solidFill>
                <a:latin typeface="Bouygues Read" pitchFamily="2"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0"/>
              </a:spcBef>
              <a:spcAft>
                <a:spcPts val="0"/>
              </a:spcAft>
              <a:buClr>
                <a:srgbClr val="000000"/>
              </a:buClr>
              <a:buSzTx/>
              <a:buFont typeface="Arial" panose="020B0604020202020204" pitchFamily="34" charset="0"/>
              <a:buNone/>
              <a:tabLst/>
              <a:defRPr/>
            </a:pPr>
            <a:r>
              <a:rPr lang="fr-FR" sz="1600" dirty="0">
                <a:latin typeface="Bouygues Read"/>
                <a:cs typeface="Calibri"/>
                <a:sym typeface="Calibri"/>
              </a:rPr>
              <a:t>Vous avez peut-être provoqué cette situation ?</a:t>
            </a:r>
          </a:p>
          <a:p>
            <a:pPr marR="0" lvl="0" algn="l" defTabSz="1219170" rtl="0" eaLnBrk="1" fontAlgn="auto" latinLnBrk="0" hangingPunct="1">
              <a:lnSpc>
                <a:spcPct val="90000"/>
              </a:lnSpc>
              <a:spcBef>
                <a:spcPts val="0"/>
              </a:spcBef>
              <a:spcAft>
                <a:spcPts val="0"/>
              </a:spcAft>
              <a:buClr>
                <a:srgbClr val="000000"/>
              </a:buClr>
              <a:buSzTx/>
              <a:tabLst/>
              <a:defRPr/>
            </a:pPr>
            <a:r>
              <a:rPr lang="fr-FR" sz="1400" dirty="0">
                <a:latin typeface="Bouygues Read"/>
                <a:cs typeface="Calibri"/>
                <a:sym typeface="Calibri"/>
              </a:rPr>
              <a:t>Information incomplète, découverte des besoins insuffisante, argumentation non convaincante…</a:t>
            </a:r>
          </a:p>
        </p:txBody>
      </p:sp>
      <p:pic>
        <p:nvPicPr>
          <p:cNvPr id="10" name="Picture 2">
            <a:extLst>
              <a:ext uri="{FF2B5EF4-FFF2-40B4-BE49-F238E27FC236}">
                <a16:creationId xmlns:a16="http://schemas.microsoft.com/office/drawing/2014/main" id="{74E9F0A0-1421-9AD8-9708-1F785E21F3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9460" y="4260571"/>
            <a:ext cx="849925" cy="7200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2136899A-31E3-4F04-FE6A-25EC55DCA318}"/>
              </a:ext>
            </a:extLst>
          </p:cNvPr>
          <p:cNvSpPr txBox="1"/>
          <p:nvPr/>
        </p:nvSpPr>
        <p:spPr>
          <a:xfrm>
            <a:off x="1185863" y="6083319"/>
            <a:ext cx="8448674" cy="590931"/>
          </a:xfrm>
          <a:prstGeom prst="rect">
            <a:avLst/>
          </a:prstGeom>
          <a:noFill/>
        </p:spPr>
        <p:txBody>
          <a:bodyPr wrap="square">
            <a:spAutoFit/>
          </a:bodyPr>
          <a:lstStyle/>
          <a:p>
            <a:pPr marL="0" marR="0" lvl="0" indent="0" algn="ctr" defTabSz="121917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fr-FR" sz="1800" b="1" i="0" u="none" strike="noStrike" kern="1200" cap="none" spc="0" normalizeH="0" baseline="0" noProof="0" dirty="0">
                <a:ln>
                  <a:noFill/>
                </a:ln>
                <a:solidFill>
                  <a:srgbClr val="EC7016"/>
                </a:solidFill>
                <a:effectLst/>
                <a:uLnTx/>
                <a:uFillTx/>
                <a:latin typeface="Bouygues Read Semibold" pitchFamily="2" charset="77"/>
                <a:ea typeface="+mn-ea"/>
                <a:cs typeface="+mn-cs"/>
                <a:sym typeface="Calibri"/>
              </a:rPr>
              <a:t>Quelle que soit l’origine, c’est une aubaine pour la craquer et une opportunité pour valider la vente !</a:t>
            </a:r>
          </a:p>
        </p:txBody>
      </p:sp>
    </p:spTree>
    <p:extLst>
      <p:ext uri="{BB962C8B-B14F-4D97-AF65-F5344CB8AC3E}">
        <p14:creationId xmlns:p14="http://schemas.microsoft.com/office/powerpoint/2010/main" val="10772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E8ACFCAD-EECA-AA22-2002-DA5A039E22A7}"/>
              </a:ext>
            </a:extLst>
          </p:cNvPr>
          <p:cNvSpPr>
            <a:spLocks noGrp="1"/>
          </p:cNvSpPr>
          <p:nvPr>
            <p:ph type="body" sz="quarter" idx="11"/>
          </p:nvPr>
        </p:nvSpPr>
        <p:spPr>
          <a:xfrm>
            <a:off x="585789" y="175134"/>
            <a:ext cx="9812853" cy="654048"/>
          </a:xfrm>
        </p:spPr>
        <p:txBody>
          <a:bodyPr/>
          <a:lstStyle/>
          <a:p>
            <a:r>
              <a:rPr lang="fr-FR" sz="3200" dirty="0"/>
              <a:t>Traiter une objection</a:t>
            </a:r>
          </a:p>
        </p:txBody>
      </p:sp>
      <p:sp>
        <p:nvSpPr>
          <p:cNvPr id="7" name="Espace réservé du texte 3">
            <a:extLst>
              <a:ext uri="{FF2B5EF4-FFF2-40B4-BE49-F238E27FC236}">
                <a16:creationId xmlns:a16="http://schemas.microsoft.com/office/drawing/2014/main" id="{B941FC58-98ED-33F9-7738-42912793EE3E}"/>
              </a:ext>
            </a:extLst>
          </p:cNvPr>
          <p:cNvSpPr>
            <a:spLocks noGrp="1"/>
          </p:cNvSpPr>
          <p:nvPr>
            <p:ph type="body" sz="quarter" idx="19"/>
          </p:nvPr>
        </p:nvSpPr>
        <p:spPr>
          <a:xfrm>
            <a:off x="633414" y="733935"/>
            <a:ext cx="9812853" cy="647495"/>
          </a:xfrm>
        </p:spPr>
        <p:txBody>
          <a:bodyPr/>
          <a:lstStyle/>
          <a:p>
            <a:r>
              <a:rPr lang="fr-FR" dirty="0"/>
              <a:t>Comment ?</a:t>
            </a:r>
          </a:p>
        </p:txBody>
      </p:sp>
      <p:sp>
        <p:nvSpPr>
          <p:cNvPr id="8" name="Rectangle : coins arrondis 7">
            <a:extLst>
              <a:ext uri="{FF2B5EF4-FFF2-40B4-BE49-F238E27FC236}">
                <a16:creationId xmlns:a16="http://schemas.microsoft.com/office/drawing/2014/main" id="{8C827293-B010-BF32-0173-5D5FDA9E26B6}"/>
              </a:ext>
            </a:extLst>
          </p:cNvPr>
          <p:cNvSpPr/>
          <p:nvPr/>
        </p:nvSpPr>
        <p:spPr>
          <a:xfrm>
            <a:off x="10422298" y="67543"/>
            <a:ext cx="1666875" cy="619125"/>
          </a:xfrm>
          <a:prstGeom prst="roundRect">
            <a:avLst>
              <a:gd name="adj" fmla="val 7436"/>
            </a:avLst>
          </a:prstGeom>
          <a:solidFill>
            <a:srgbClr val="EA5B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Bouygues Read" pitchFamily="50" charset="0"/>
              </a:rPr>
              <a:t>Rappel</a:t>
            </a:r>
          </a:p>
        </p:txBody>
      </p:sp>
      <p:sp>
        <p:nvSpPr>
          <p:cNvPr id="9" name="ZoneTexte 8">
            <a:extLst>
              <a:ext uri="{FF2B5EF4-FFF2-40B4-BE49-F238E27FC236}">
                <a16:creationId xmlns:a16="http://schemas.microsoft.com/office/drawing/2014/main" id="{0D4397CB-8CBB-8F57-4466-137F3F211C31}"/>
              </a:ext>
            </a:extLst>
          </p:cNvPr>
          <p:cNvSpPr txBox="1"/>
          <p:nvPr/>
        </p:nvSpPr>
        <p:spPr>
          <a:xfrm>
            <a:off x="585790" y="1784685"/>
            <a:ext cx="9812853" cy="535531"/>
          </a:xfrm>
          <a:prstGeom prst="rect">
            <a:avLst/>
          </a:prstGeom>
          <a:noFill/>
        </p:spPr>
        <p:txBody>
          <a:bodyPr wrap="square">
            <a:spAutoFit/>
          </a:bodyPr>
          <a:lstStyle/>
          <a:p>
            <a:pPr marL="0" marR="0" lvl="0" indent="0" algn="ctr" defTabSz="742931" rtl="0" eaLnBrk="1" fontAlgn="auto" latinLnBrk="0" hangingPunct="1">
              <a:lnSpc>
                <a:spcPct val="90000"/>
              </a:lnSpc>
              <a:spcBef>
                <a:spcPts val="813"/>
              </a:spcBef>
              <a:spcAft>
                <a:spcPts val="0"/>
              </a:spcAft>
              <a:buClrTx/>
              <a:buSzTx/>
              <a:buFontTx/>
              <a:buNone/>
              <a:tabLst/>
              <a:defRPr/>
            </a:pPr>
            <a:r>
              <a:rPr kumimoji="0" lang="fr-FR" sz="3200" b="1" i="0" u="none" strike="noStrike" kern="1200" cap="none" spc="0" normalizeH="0" baseline="0" noProof="0" dirty="0">
                <a:ln>
                  <a:noFill/>
                </a:ln>
                <a:solidFill>
                  <a:srgbClr val="51B8CC"/>
                </a:solidFill>
                <a:effectLst/>
                <a:uLnTx/>
                <a:uFillTx/>
                <a:latin typeface="Bouygues Read Semibold" pitchFamily="2" charset="77"/>
                <a:ea typeface="+mn-ea"/>
                <a:cs typeface="+mn-cs"/>
              </a:rPr>
              <a:t>La technique CRAC </a:t>
            </a:r>
          </a:p>
        </p:txBody>
      </p:sp>
      <p:sp>
        <p:nvSpPr>
          <p:cNvPr id="10" name="Google Shape;1679;p193">
            <a:extLst>
              <a:ext uri="{FF2B5EF4-FFF2-40B4-BE49-F238E27FC236}">
                <a16:creationId xmlns:a16="http://schemas.microsoft.com/office/drawing/2014/main" id="{B10F2F09-5196-89B6-614D-98ADE9E55380}"/>
              </a:ext>
            </a:extLst>
          </p:cNvPr>
          <p:cNvSpPr/>
          <p:nvPr/>
        </p:nvSpPr>
        <p:spPr>
          <a:xfrm>
            <a:off x="737188" y="2509273"/>
            <a:ext cx="1774744" cy="582806"/>
          </a:xfrm>
          <a:prstGeom prst="roundRect">
            <a:avLst>
              <a:gd name="adj" fmla="val 16667"/>
            </a:avLst>
          </a:prstGeom>
          <a:solidFill>
            <a:srgbClr val="25465F"/>
          </a:solidFill>
          <a:ln w="28575" cap="flat" cmpd="sng">
            <a:noFill/>
            <a:prstDash val="solid"/>
            <a:round/>
            <a:headEnd type="none" w="sm" len="sm"/>
            <a:tailEnd type="none" w="sm" len="sm"/>
          </a:ln>
        </p:spPr>
        <p:txBody>
          <a:bodyPr spcFirstLastPara="1" wrap="square" lIns="74283" tIns="74283" rIns="74283" bIns="74283" anchor="ctr" anchorCtr="0">
            <a:noAutofit/>
          </a:bodyPr>
          <a:lstStyle/>
          <a:p>
            <a:pPr marL="0" marR="0" lvl="0" indent="0" algn="ctr" defTabSz="742950" rtl="0" eaLnBrk="1" fontAlgn="auto" latinLnBrk="0" hangingPunct="1">
              <a:lnSpc>
                <a:spcPct val="100000"/>
              </a:lnSpc>
              <a:spcBef>
                <a:spcPts val="0"/>
              </a:spcBef>
              <a:spcAft>
                <a:spcPts val="0"/>
              </a:spcAft>
              <a:buClr>
                <a:srgbClr val="000000"/>
              </a:buClr>
              <a:buSzTx/>
              <a:buFontTx/>
              <a:buNone/>
              <a:tabLst/>
              <a:defRPr/>
            </a:pPr>
            <a:r>
              <a:rPr kumimoji="0" lang="fr"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rPr>
              <a:t>Creuser</a:t>
            </a:r>
            <a:endParaRPr kumimoji="0"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endParaRPr>
          </a:p>
        </p:txBody>
      </p:sp>
      <p:sp>
        <p:nvSpPr>
          <p:cNvPr id="11" name="Google Shape;1680;p193">
            <a:extLst>
              <a:ext uri="{FF2B5EF4-FFF2-40B4-BE49-F238E27FC236}">
                <a16:creationId xmlns:a16="http://schemas.microsoft.com/office/drawing/2014/main" id="{36D182C1-4A2E-F2A7-B6B0-F8F34237D581}"/>
              </a:ext>
            </a:extLst>
          </p:cNvPr>
          <p:cNvSpPr/>
          <p:nvPr/>
        </p:nvSpPr>
        <p:spPr>
          <a:xfrm>
            <a:off x="737188" y="3285810"/>
            <a:ext cx="1774744" cy="582806"/>
          </a:xfrm>
          <a:prstGeom prst="roundRect">
            <a:avLst>
              <a:gd name="adj" fmla="val 16667"/>
            </a:avLst>
          </a:prstGeom>
          <a:solidFill>
            <a:srgbClr val="25465F"/>
          </a:solidFill>
          <a:ln w="28575" cap="flat" cmpd="sng">
            <a:noFill/>
            <a:prstDash val="solid"/>
            <a:round/>
            <a:headEnd type="none" w="sm" len="sm"/>
            <a:tailEnd type="none" w="sm" len="sm"/>
          </a:ln>
        </p:spPr>
        <p:txBody>
          <a:bodyPr spcFirstLastPara="1" wrap="square" lIns="74283" tIns="74283" rIns="74283" bIns="74283" anchor="ctr" anchorCtr="0">
            <a:noAutofit/>
          </a:bodyPr>
          <a:lstStyle/>
          <a:p>
            <a:pPr marL="0" marR="0" lvl="0" indent="0" algn="ctr" defTabSz="742950" rtl="0" eaLnBrk="1" fontAlgn="auto" latinLnBrk="0" hangingPunct="1">
              <a:lnSpc>
                <a:spcPct val="100000"/>
              </a:lnSpc>
              <a:spcBef>
                <a:spcPts val="0"/>
              </a:spcBef>
              <a:spcAft>
                <a:spcPts val="0"/>
              </a:spcAft>
              <a:buClr>
                <a:srgbClr val="000000"/>
              </a:buClr>
              <a:buSzTx/>
              <a:buFontTx/>
              <a:buNone/>
              <a:tabLst/>
              <a:defRPr/>
            </a:pPr>
            <a:r>
              <a:rPr kumimoji="0" lang="fr"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rPr>
              <a:t>Reformuler</a:t>
            </a:r>
            <a:endParaRPr kumimoji="0"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endParaRPr>
          </a:p>
        </p:txBody>
      </p:sp>
      <p:sp>
        <p:nvSpPr>
          <p:cNvPr id="12" name="Google Shape;1681;p193">
            <a:extLst>
              <a:ext uri="{FF2B5EF4-FFF2-40B4-BE49-F238E27FC236}">
                <a16:creationId xmlns:a16="http://schemas.microsoft.com/office/drawing/2014/main" id="{54558105-E83D-A08A-CED2-BB58DA800273}"/>
              </a:ext>
            </a:extLst>
          </p:cNvPr>
          <p:cNvSpPr/>
          <p:nvPr/>
        </p:nvSpPr>
        <p:spPr>
          <a:xfrm>
            <a:off x="690569" y="4025550"/>
            <a:ext cx="1774744" cy="582806"/>
          </a:xfrm>
          <a:prstGeom prst="roundRect">
            <a:avLst>
              <a:gd name="adj" fmla="val 16667"/>
            </a:avLst>
          </a:prstGeom>
          <a:solidFill>
            <a:srgbClr val="25465F"/>
          </a:solidFill>
          <a:ln w="28575" cap="flat" cmpd="sng">
            <a:noFill/>
            <a:prstDash val="solid"/>
            <a:round/>
            <a:headEnd type="none" w="sm" len="sm"/>
            <a:tailEnd type="none" w="sm" len="sm"/>
          </a:ln>
        </p:spPr>
        <p:txBody>
          <a:bodyPr spcFirstLastPara="1" wrap="square" lIns="74283" tIns="74283" rIns="74283" bIns="74283" anchor="ctr" anchorCtr="0">
            <a:noAutofit/>
          </a:bodyPr>
          <a:lstStyle/>
          <a:p>
            <a:pPr marL="0" marR="0" lvl="0" indent="0" algn="ctr" defTabSz="742950" rtl="0" eaLnBrk="1" fontAlgn="auto" latinLnBrk="0" hangingPunct="1">
              <a:lnSpc>
                <a:spcPct val="100000"/>
              </a:lnSpc>
              <a:spcBef>
                <a:spcPts val="0"/>
              </a:spcBef>
              <a:spcAft>
                <a:spcPts val="0"/>
              </a:spcAft>
              <a:buClr>
                <a:srgbClr val="000000"/>
              </a:buClr>
              <a:buSzTx/>
              <a:buFontTx/>
              <a:buNone/>
              <a:tabLst/>
              <a:defRPr/>
            </a:pPr>
            <a:r>
              <a:rPr kumimoji="0" lang="fr"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rPr>
              <a:t>Argumenter</a:t>
            </a:r>
            <a:endParaRPr kumimoji="0"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endParaRPr>
          </a:p>
        </p:txBody>
      </p:sp>
      <p:sp>
        <p:nvSpPr>
          <p:cNvPr id="13" name="Google Shape;1682;p193">
            <a:extLst>
              <a:ext uri="{FF2B5EF4-FFF2-40B4-BE49-F238E27FC236}">
                <a16:creationId xmlns:a16="http://schemas.microsoft.com/office/drawing/2014/main" id="{2A551FF0-D162-74BD-E11A-824AC7226E31}"/>
              </a:ext>
            </a:extLst>
          </p:cNvPr>
          <p:cNvSpPr/>
          <p:nvPr/>
        </p:nvSpPr>
        <p:spPr>
          <a:xfrm>
            <a:off x="690569" y="4765281"/>
            <a:ext cx="1774744" cy="582806"/>
          </a:xfrm>
          <a:prstGeom prst="roundRect">
            <a:avLst>
              <a:gd name="adj" fmla="val 16667"/>
            </a:avLst>
          </a:prstGeom>
          <a:solidFill>
            <a:srgbClr val="25465F"/>
          </a:solidFill>
          <a:ln w="28575" cap="flat" cmpd="sng">
            <a:noFill/>
            <a:prstDash val="solid"/>
            <a:round/>
            <a:headEnd type="none" w="sm" len="sm"/>
            <a:tailEnd type="none" w="sm" len="sm"/>
          </a:ln>
        </p:spPr>
        <p:txBody>
          <a:bodyPr spcFirstLastPara="1" wrap="square" lIns="74283" tIns="74283" rIns="74283" bIns="74283" anchor="ctr" anchorCtr="0">
            <a:noAutofit/>
          </a:bodyPr>
          <a:lstStyle/>
          <a:p>
            <a:pPr marL="0" marR="0" lvl="0" indent="0" algn="ctr" defTabSz="742950" rtl="0" eaLnBrk="1" fontAlgn="auto" latinLnBrk="0" hangingPunct="1">
              <a:lnSpc>
                <a:spcPct val="100000"/>
              </a:lnSpc>
              <a:spcBef>
                <a:spcPts val="0"/>
              </a:spcBef>
              <a:spcAft>
                <a:spcPts val="0"/>
              </a:spcAft>
              <a:buClr>
                <a:srgbClr val="000000"/>
              </a:buClr>
              <a:buSzTx/>
              <a:buFontTx/>
              <a:buNone/>
              <a:tabLst/>
              <a:defRPr/>
            </a:pPr>
            <a:r>
              <a:rPr kumimoji="0" lang="fr"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rPr>
              <a:t>Contrôler</a:t>
            </a:r>
            <a:endParaRPr kumimoji="0" sz="1800" b="0" i="0" u="none" strike="noStrike" kern="0" cap="none" spc="0" normalizeH="0" baseline="0" noProof="0">
              <a:ln>
                <a:noFill/>
              </a:ln>
              <a:solidFill>
                <a:prstClr val="white"/>
              </a:solidFill>
              <a:effectLst/>
              <a:uLnTx/>
              <a:uFillTx/>
              <a:latin typeface="Bouygues Read" pitchFamily="50" charset="0"/>
              <a:ea typeface="Calibri"/>
              <a:cs typeface="Calibri"/>
              <a:sym typeface="Calibri"/>
            </a:endParaRPr>
          </a:p>
        </p:txBody>
      </p:sp>
      <p:pic>
        <p:nvPicPr>
          <p:cNvPr id="14" name="Graphique 13" descr="Ligne fléchée : légèrement incurvée avec un remplissage uni">
            <a:extLst>
              <a:ext uri="{FF2B5EF4-FFF2-40B4-BE49-F238E27FC236}">
                <a16:creationId xmlns:a16="http://schemas.microsoft.com/office/drawing/2014/main" id="{B7DB02D6-E13F-7B6B-41DF-C846BD21D6F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2664" y="2348025"/>
            <a:ext cx="1005991" cy="1005991"/>
          </a:xfrm>
          <a:prstGeom prst="rect">
            <a:avLst/>
          </a:prstGeom>
        </p:spPr>
      </p:pic>
      <p:pic>
        <p:nvPicPr>
          <p:cNvPr id="15" name="Graphique 14" descr="Ligne fléchée : légèrement incurvée avec un remplissage uni">
            <a:extLst>
              <a:ext uri="{FF2B5EF4-FFF2-40B4-BE49-F238E27FC236}">
                <a16:creationId xmlns:a16="http://schemas.microsoft.com/office/drawing/2014/main" id="{39D7F022-6685-7180-EAC2-ABC1AFD88EA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2664" y="3076801"/>
            <a:ext cx="1005991" cy="1005991"/>
          </a:xfrm>
          <a:prstGeom prst="rect">
            <a:avLst/>
          </a:prstGeom>
        </p:spPr>
      </p:pic>
      <p:pic>
        <p:nvPicPr>
          <p:cNvPr id="16" name="Graphique 15" descr="Ligne fléchée : légèrement incurvée avec un remplissage uni">
            <a:extLst>
              <a:ext uri="{FF2B5EF4-FFF2-40B4-BE49-F238E27FC236}">
                <a16:creationId xmlns:a16="http://schemas.microsoft.com/office/drawing/2014/main" id="{4176CF3C-8344-C613-75E0-E02585D6314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2664" y="3833925"/>
            <a:ext cx="1005991" cy="1005991"/>
          </a:xfrm>
          <a:prstGeom prst="rect">
            <a:avLst/>
          </a:prstGeom>
        </p:spPr>
      </p:pic>
      <p:pic>
        <p:nvPicPr>
          <p:cNvPr id="17" name="Graphique 16" descr="Ligne fléchée : légèrement incurvée avec un remplissage uni">
            <a:extLst>
              <a:ext uri="{FF2B5EF4-FFF2-40B4-BE49-F238E27FC236}">
                <a16:creationId xmlns:a16="http://schemas.microsoft.com/office/drawing/2014/main" id="{66B8C9C1-60C8-2329-2B4F-84420CA577A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2664" y="4576875"/>
            <a:ext cx="1005991" cy="1005991"/>
          </a:xfrm>
          <a:prstGeom prst="rect">
            <a:avLst/>
          </a:prstGeom>
        </p:spPr>
      </p:pic>
      <p:sp>
        <p:nvSpPr>
          <p:cNvPr id="18" name="Google Shape;1683;p193">
            <a:extLst>
              <a:ext uri="{FF2B5EF4-FFF2-40B4-BE49-F238E27FC236}">
                <a16:creationId xmlns:a16="http://schemas.microsoft.com/office/drawing/2014/main" id="{94B7485A-AE20-4769-590E-EC36BE19ED26}"/>
              </a:ext>
            </a:extLst>
          </p:cNvPr>
          <p:cNvSpPr txBox="1"/>
          <p:nvPr/>
        </p:nvSpPr>
        <p:spPr>
          <a:xfrm>
            <a:off x="3868918" y="2575798"/>
            <a:ext cx="6851098" cy="457793"/>
          </a:xfrm>
          <a:prstGeom prst="rect">
            <a:avLst/>
          </a:prstGeom>
          <a:noFill/>
          <a:ln>
            <a:noFill/>
          </a:ln>
        </p:spPr>
        <p:txBody>
          <a:bodyPr spcFirstLastPara="1" wrap="square" lIns="74283" tIns="74283" rIns="74283" bIns="74283" anchor="t" anchorCtr="0">
            <a:spAutoFit/>
          </a:bodyPr>
          <a:lstStyle/>
          <a:p>
            <a:pPr marL="0" marR="0" lvl="0" indent="0" algn="l" defTabSz="742950" rtl="0" eaLnBrk="1" fontAlgn="auto" latinLnBrk="0" hangingPunct="1">
              <a:lnSpc>
                <a:spcPct val="100000"/>
              </a:lnSpc>
              <a:spcBef>
                <a:spcPts val="0"/>
              </a:spcBef>
              <a:spcAft>
                <a:spcPts val="0"/>
              </a:spcAft>
              <a:buClr>
                <a:srgbClr val="000000"/>
              </a:buClr>
              <a:buSzTx/>
              <a:buFontTx/>
              <a:buNone/>
              <a:tabLst/>
              <a:defRPr/>
            </a:pPr>
            <a:r>
              <a:rPr kumimoji="0" lang="fr"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rPr>
              <a:t>Creuser le barrage </a:t>
            </a:r>
            <a:r>
              <a:rPr kumimoji="0" lang="fr" sz="2000" b="1" i="0" u="none" strike="noStrike" kern="0" cap="none" spc="0" normalizeH="0" baseline="0" noProof="0">
                <a:ln>
                  <a:noFill/>
                </a:ln>
                <a:solidFill>
                  <a:srgbClr val="51B8CC"/>
                </a:solidFill>
                <a:effectLst/>
                <a:uLnTx/>
                <a:uFillTx/>
                <a:latin typeface="Bouygues Read" pitchFamily="50" charset="0"/>
                <a:ea typeface="+mn-ea"/>
                <a:cs typeface="Calibri"/>
                <a:sym typeface="Calibri"/>
              </a:rPr>
              <a:t>pour en comprendre l’origine.</a:t>
            </a:r>
            <a:endParaRPr kumimoji="0" sz="2000" b="1" i="0" u="none" strike="noStrike" kern="0" cap="none" spc="0" normalizeH="0" baseline="0" noProof="0">
              <a:ln>
                <a:noFill/>
              </a:ln>
              <a:solidFill>
                <a:srgbClr val="51B8CC"/>
              </a:solidFill>
              <a:effectLst/>
              <a:uLnTx/>
              <a:uFillTx/>
              <a:latin typeface="Bouygues Read" pitchFamily="50" charset="0"/>
              <a:ea typeface="+mn-ea"/>
              <a:cs typeface="Calibri"/>
              <a:sym typeface="Calibri"/>
            </a:endParaRPr>
          </a:p>
        </p:txBody>
      </p:sp>
      <p:sp>
        <p:nvSpPr>
          <p:cNvPr id="19" name="Google Shape;1684;p193">
            <a:extLst>
              <a:ext uri="{FF2B5EF4-FFF2-40B4-BE49-F238E27FC236}">
                <a16:creationId xmlns:a16="http://schemas.microsoft.com/office/drawing/2014/main" id="{9B244E5E-6B56-5ED5-8521-13065AB7AC9D}"/>
              </a:ext>
            </a:extLst>
          </p:cNvPr>
          <p:cNvSpPr txBox="1"/>
          <p:nvPr/>
        </p:nvSpPr>
        <p:spPr>
          <a:xfrm>
            <a:off x="3868918" y="3319886"/>
            <a:ext cx="6878652" cy="765570"/>
          </a:xfrm>
          <a:prstGeom prst="rect">
            <a:avLst/>
          </a:prstGeom>
          <a:noFill/>
          <a:ln>
            <a:noFill/>
          </a:ln>
        </p:spPr>
        <p:txBody>
          <a:bodyPr spcFirstLastPara="1" wrap="square" lIns="74283" tIns="74283" rIns="74283" bIns="74283" anchor="t" anchorCtr="0">
            <a:spAutoFit/>
          </a:bodyPr>
          <a:lstStyle>
            <a:defPPr>
              <a:defRPr lang="fr-FR"/>
            </a:defPPr>
            <a:lvl1pPr>
              <a:buClr>
                <a:srgbClr val="000000"/>
              </a:buClr>
              <a:defRPr sz="2000" kern="0">
                <a:solidFill>
                  <a:srgbClr val="25465F"/>
                </a:solidFill>
                <a:latin typeface="Calibri"/>
                <a:cs typeface="Calibri"/>
              </a:defRPr>
            </a:lvl1pPr>
          </a:lstStyle>
          <a:p>
            <a:pPr marL="0" marR="0" lvl="0" indent="0" algn="l" defTabSz="742950" rtl="0" eaLnBrk="1" fontAlgn="auto" latinLnBrk="0" hangingPunct="1">
              <a:lnSpc>
                <a:spcPct val="100000"/>
              </a:lnSpc>
              <a:spcBef>
                <a:spcPts val="0"/>
              </a:spcBef>
              <a:spcAft>
                <a:spcPts val="0"/>
              </a:spcAft>
              <a:buClr>
                <a:srgbClr val="000000"/>
              </a:buClr>
              <a:buSzTx/>
              <a:buFontTx/>
              <a:buNone/>
              <a:tabLst/>
              <a:defRPr/>
            </a:pPr>
            <a:r>
              <a:rPr kumimoji="0" lang="fr"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rPr>
              <a:t>Reformuler le barrage </a:t>
            </a:r>
            <a:r>
              <a:rPr kumimoji="0" lang="fr" sz="2000" b="1" i="0" u="none" strike="noStrike" kern="0" cap="none" spc="0" normalizeH="0" baseline="0" noProof="0">
                <a:ln>
                  <a:noFill/>
                </a:ln>
                <a:solidFill>
                  <a:srgbClr val="51B8CC"/>
                </a:solidFill>
                <a:effectLst/>
                <a:uLnTx/>
                <a:uFillTx/>
                <a:latin typeface="Bouygues Read" pitchFamily="50" charset="0"/>
                <a:ea typeface="+mn-ea"/>
                <a:cs typeface="Calibri"/>
                <a:sym typeface="Calibri"/>
              </a:rPr>
              <a:t>pour que le client sente qu’il est bien pris en compte et accepté.</a:t>
            </a:r>
            <a:endParaRPr kumimoji="0" sz="2000" b="1" i="0" u="none" strike="noStrike" kern="0" cap="none" spc="0" normalizeH="0" baseline="0" noProof="0">
              <a:ln>
                <a:noFill/>
              </a:ln>
              <a:solidFill>
                <a:srgbClr val="51B8CC"/>
              </a:solidFill>
              <a:effectLst/>
              <a:uLnTx/>
              <a:uFillTx/>
              <a:latin typeface="Bouygues Read" pitchFamily="50" charset="0"/>
              <a:ea typeface="+mn-ea"/>
              <a:cs typeface="Calibri"/>
              <a:sym typeface="Calibri"/>
            </a:endParaRPr>
          </a:p>
        </p:txBody>
      </p:sp>
      <p:sp>
        <p:nvSpPr>
          <p:cNvPr id="20" name="Google Shape;1686;p193">
            <a:extLst>
              <a:ext uri="{FF2B5EF4-FFF2-40B4-BE49-F238E27FC236}">
                <a16:creationId xmlns:a16="http://schemas.microsoft.com/office/drawing/2014/main" id="{C1180B80-1513-7AB4-4C39-203327115760}"/>
              </a:ext>
            </a:extLst>
          </p:cNvPr>
          <p:cNvSpPr txBox="1"/>
          <p:nvPr/>
        </p:nvSpPr>
        <p:spPr>
          <a:xfrm>
            <a:off x="3868918" y="4832013"/>
            <a:ext cx="6789873" cy="765570"/>
          </a:xfrm>
          <a:prstGeom prst="rect">
            <a:avLst/>
          </a:prstGeom>
          <a:noFill/>
          <a:ln>
            <a:noFill/>
          </a:ln>
        </p:spPr>
        <p:txBody>
          <a:bodyPr spcFirstLastPara="1" wrap="square" lIns="74283" tIns="74283" rIns="74283" bIns="74283" anchor="t" anchorCtr="0">
            <a:spAutoFit/>
          </a:bodyPr>
          <a:lstStyle>
            <a:defPPr>
              <a:defRPr lang="fr-FR"/>
            </a:defPPr>
            <a:lvl1pPr>
              <a:buClr>
                <a:srgbClr val="000000"/>
              </a:buClr>
              <a:defRPr sz="2000" kern="0">
                <a:solidFill>
                  <a:srgbClr val="25465F"/>
                </a:solidFill>
                <a:latin typeface="Calibri"/>
                <a:cs typeface="Calibri"/>
              </a:defRPr>
            </a:lvl1pPr>
          </a:lstStyle>
          <a:p>
            <a:pPr marL="0" marR="0" lvl="0" indent="0" algn="l" defTabSz="742950" rtl="0" eaLnBrk="1" fontAlgn="auto" latinLnBrk="0" hangingPunct="1">
              <a:lnSpc>
                <a:spcPct val="100000"/>
              </a:lnSpc>
              <a:spcBef>
                <a:spcPts val="0"/>
              </a:spcBef>
              <a:spcAft>
                <a:spcPts val="0"/>
              </a:spcAft>
              <a:buClr>
                <a:srgbClr val="000000"/>
              </a:buClr>
              <a:buSzTx/>
              <a:buFontTx/>
              <a:buNone/>
              <a:tabLst/>
              <a:defRPr/>
            </a:pPr>
            <a:r>
              <a:rPr kumimoji="0" lang="fr"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rPr>
              <a:t>Contrôler </a:t>
            </a:r>
            <a:r>
              <a:rPr kumimoji="0" lang="fr" sz="2000" b="1" i="0" u="none" strike="noStrike" kern="0" cap="none" spc="0" normalizeH="0" baseline="0" noProof="0">
                <a:ln>
                  <a:noFill/>
                </a:ln>
                <a:solidFill>
                  <a:srgbClr val="51B8CC"/>
                </a:solidFill>
                <a:effectLst/>
                <a:uLnTx/>
                <a:uFillTx/>
                <a:latin typeface="Bouygues Read" pitchFamily="50" charset="0"/>
                <a:ea typeface="+mn-ea"/>
                <a:cs typeface="Calibri"/>
                <a:sym typeface="Calibri"/>
              </a:rPr>
              <a:t>que le barrage est bien levé. </a:t>
            </a:r>
            <a:r>
              <a:rPr kumimoji="0" lang="fr"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rPr>
              <a:t>Que votre interlocuteur est rassuré. </a:t>
            </a:r>
            <a:endParaRPr kumimoji="0"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endParaRPr>
          </a:p>
        </p:txBody>
      </p:sp>
      <p:sp>
        <p:nvSpPr>
          <p:cNvPr id="21" name="ZoneTexte 20">
            <a:extLst>
              <a:ext uri="{FF2B5EF4-FFF2-40B4-BE49-F238E27FC236}">
                <a16:creationId xmlns:a16="http://schemas.microsoft.com/office/drawing/2014/main" id="{4247BCE8-8EE8-5FEB-7F1B-3FC0D7628FBE}"/>
              </a:ext>
            </a:extLst>
          </p:cNvPr>
          <p:cNvSpPr txBox="1"/>
          <p:nvPr/>
        </p:nvSpPr>
        <p:spPr>
          <a:xfrm>
            <a:off x="3858135" y="4176765"/>
            <a:ext cx="6113584"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a:ln>
                  <a:noFill/>
                </a:ln>
                <a:solidFill>
                  <a:srgbClr val="25465F"/>
                </a:solidFill>
                <a:effectLst/>
                <a:uLnTx/>
                <a:uFillTx/>
                <a:latin typeface="Bouygues Read" pitchFamily="50" charset="0"/>
                <a:ea typeface="+mn-ea"/>
                <a:cs typeface="Calibri"/>
                <a:sym typeface="Calibri"/>
              </a:rPr>
              <a:t>Argumenter</a:t>
            </a:r>
            <a:r>
              <a:rPr kumimoji="0" lang="fr-FR" sz="2000" b="0" i="0" u="none" strike="noStrike" kern="1200" cap="none" spc="0" normalizeH="0" baseline="0" noProof="0">
                <a:ln>
                  <a:noFill/>
                </a:ln>
                <a:solidFill>
                  <a:prstClr val="black"/>
                </a:solidFill>
                <a:effectLst/>
                <a:uLnTx/>
                <a:uFillTx/>
                <a:latin typeface="Bouygues Read" pitchFamily="50" charset="0"/>
                <a:ea typeface="+mn-ea"/>
                <a:cs typeface="+mn-cs"/>
                <a:sym typeface="Calibri"/>
              </a:rPr>
              <a:t> </a:t>
            </a:r>
            <a:r>
              <a:rPr kumimoji="0" lang="fr-FR" sz="2000" b="1" i="0" u="none" strike="noStrike" kern="1200" cap="none" spc="0" normalizeH="0" baseline="0" noProof="0">
                <a:ln>
                  <a:noFill/>
                </a:ln>
                <a:solidFill>
                  <a:srgbClr val="51B8CC"/>
                </a:solidFill>
                <a:effectLst/>
                <a:uLnTx/>
                <a:uFillTx/>
                <a:latin typeface="Bouygues Read" pitchFamily="50" charset="0"/>
                <a:ea typeface="+mn-ea"/>
                <a:cs typeface="+mn-cs"/>
                <a:sym typeface="Calibri"/>
              </a:rPr>
              <a:t>pour rassurer le client.</a:t>
            </a:r>
          </a:p>
        </p:txBody>
      </p:sp>
    </p:spTree>
    <p:extLst>
      <p:ext uri="{BB962C8B-B14F-4D97-AF65-F5344CB8AC3E}">
        <p14:creationId xmlns:p14="http://schemas.microsoft.com/office/powerpoint/2010/main" val="1201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6E16CF-5ECA-98B9-27E0-3A9866EDFBCF}"/>
              </a:ext>
            </a:extLst>
          </p:cNvPr>
          <p:cNvSpPr>
            <a:spLocks noGrp="1"/>
          </p:cNvSpPr>
          <p:nvPr>
            <p:ph type="body" sz="quarter" idx="12"/>
          </p:nvPr>
        </p:nvSpPr>
        <p:spPr/>
        <p:txBody>
          <a:bodyPr/>
          <a:lstStyle/>
          <a:p>
            <a:pPr algn="ctr"/>
            <a:r>
              <a:rPr lang="fr-FR"/>
              <a:t>Accrocher</a:t>
            </a:r>
          </a:p>
        </p:txBody>
      </p:sp>
      <p:sp>
        <p:nvSpPr>
          <p:cNvPr id="4" name="Espace réservé du texte 3">
            <a:extLst>
              <a:ext uri="{FF2B5EF4-FFF2-40B4-BE49-F238E27FC236}">
                <a16:creationId xmlns:a16="http://schemas.microsoft.com/office/drawing/2014/main" id="{29D82702-69B7-C4B1-25F7-222503E7C2FC}"/>
              </a:ext>
            </a:extLst>
          </p:cNvPr>
          <p:cNvSpPr>
            <a:spLocks noGrp="1"/>
          </p:cNvSpPr>
          <p:nvPr>
            <p:ph type="body" sz="quarter" idx="13"/>
          </p:nvPr>
        </p:nvSpPr>
        <p:spPr>
          <a:xfrm>
            <a:off x="585789" y="3741235"/>
            <a:ext cx="2303714" cy="1882729"/>
          </a:xfrm>
        </p:spPr>
        <p:txBody>
          <a:bodyPr/>
          <a:lstStyle/>
          <a:p>
            <a:pPr marL="285750" indent="-285750">
              <a:buBlip>
                <a:blip r:embed="rId3"/>
              </a:buBlip>
            </a:pPr>
            <a:r>
              <a:rPr lang="fr-FR"/>
              <a:t>Bien démarrer son appel</a:t>
            </a:r>
          </a:p>
          <a:p>
            <a:pPr marL="285750" indent="-285750">
              <a:buBlip>
                <a:blip r:embed="rId3"/>
              </a:buBlip>
            </a:pPr>
            <a:r>
              <a:rPr lang="fr-FR"/>
              <a:t>Communiquer la nature de l’appel</a:t>
            </a:r>
          </a:p>
          <a:p>
            <a:pPr marL="285750" indent="-285750">
              <a:buBlip>
                <a:blip r:embed="rId3"/>
              </a:buBlip>
            </a:pPr>
            <a:r>
              <a:rPr lang="fr-FR"/>
              <a:t>Traiter les barrages </a:t>
            </a:r>
          </a:p>
          <a:p>
            <a:pPr marL="285750" indent="-285750">
              <a:buBlip>
                <a:blip r:embed="rId3"/>
              </a:buBlip>
            </a:pPr>
            <a:r>
              <a:rPr lang="fr-FR"/>
              <a:t>Consentement du client </a:t>
            </a:r>
          </a:p>
          <a:p>
            <a:pPr marL="285750" indent="-285750">
              <a:buBlip>
                <a:blip r:embed="rId3"/>
              </a:buBlip>
            </a:pPr>
            <a:r>
              <a:rPr lang="fr-FR"/>
              <a:t>Informer de la CNIL </a:t>
            </a:r>
          </a:p>
        </p:txBody>
      </p:sp>
      <p:sp>
        <p:nvSpPr>
          <p:cNvPr id="6" name="Espace réservé du texte 5">
            <a:extLst>
              <a:ext uri="{FF2B5EF4-FFF2-40B4-BE49-F238E27FC236}">
                <a16:creationId xmlns:a16="http://schemas.microsoft.com/office/drawing/2014/main" id="{128B2558-99B8-D695-FF89-BE4C5F5A4C92}"/>
              </a:ext>
            </a:extLst>
          </p:cNvPr>
          <p:cNvSpPr>
            <a:spLocks noGrp="1"/>
          </p:cNvSpPr>
          <p:nvPr>
            <p:ph type="body" sz="quarter" idx="15"/>
          </p:nvPr>
        </p:nvSpPr>
        <p:spPr/>
        <p:txBody>
          <a:bodyPr/>
          <a:lstStyle/>
          <a:p>
            <a:pPr algn="ctr"/>
            <a:r>
              <a:rPr lang="fr-FR"/>
              <a:t>Découvrir </a:t>
            </a:r>
          </a:p>
        </p:txBody>
      </p:sp>
      <p:sp>
        <p:nvSpPr>
          <p:cNvPr id="9" name="Espace réservé du texte 8">
            <a:extLst>
              <a:ext uri="{FF2B5EF4-FFF2-40B4-BE49-F238E27FC236}">
                <a16:creationId xmlns:a16="http://schemas.microsoft.com/office/drawing/2014/main" id="{62A4D505-22B7-D329-A771-13D3774087E8}"/>
              </a:ext>
            </a:extLst>
          </p:cNvPr>
          <p:cNvSpPr>
            <a:spLocks noGrp="1"/>
          </p:cNvSpPr>
          <p:nvPr>
            <p:ph type="body" sz="quarter" idx="18"/>
          </p:nvPr>
        </p:nvSpPr>
        <p:spPr/>
        <p:txBody>
          <a:bodyPr/>
          <a:lstStyle/>
          <a:p>
            <a:pPr algn="ctr"/>
            <a:r>
              <a:rPr lang="fr-FR"/>
              <a:t>Convaincre</a:t>
            </a:r>
          </a:p>
        </p:txBody>
      </p:sp>
      <p:pic>
        <p:nvPicPr>
          <p:cNvPr id="33" name="Espace réservé pour une image  32" descr="Une image contenant personne, intérieur, canapé, fauteuil&#10;&#10;Description générée automatiquement">
            <a:extLst>
              <a:ext uri="{FF2B5EF4-FFF2-40B4-BE49-F238E27FC236}">
                <a16:creationId xmlns:a16="http://schemas.microsoft.com/office/drawing/2014/main" id="{9808C145-9918-5F1B-1C54-4CE6B03FD641}"/>
              </a:ext>
            </a:extLst>
          </p:cNvPr>
          <p:cNvPicPr>
            <a:picLocks noGrp="1" noChangeAspect="1"/>
          </p:cNvPicPr>
          <p:nvPr>
            <p:ph type="pic" sz="quarter" idx="20"/>
          </p:nvPr>
        </p:nvPicPr>
        <p:blipFill>
          <a:blip r:embed="rId4" cstate="hqprint">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E634F9EF-D4C5-1591-1045-9A24F52DA0A2}"/>
              </a:ext>
            </a:extLst>
          </p:cNvPr>
          <p:cNvSpPr>
            <a:spLocks noGrp="1"/>
          </p:cNvSpPr>
          <p:nvPr>
            <p:ph type="body" sz="quarter" idx="21"/>
          </p:nvPr>
        </p:nvSpPr>
        <p:spPr/>
        <p:txBody>
          <a:bodyPr/>
          <a:lstStyle/>
          <a:p>
            <a:pPr algn="ctr"/>
            <a:r>
              <a:rPr lang="fr-FR"/>
              <a:t>Conclure </a:t>
            </a:r>
          </a:p>
        </p:txBody>
      </p:sp>
      <p:pic>
        <p:nvPicPr>
          <p:cNvPr id="35" name="Espace réservé pour une image  34" descr="Une image contenant personne&#10;&#10;Description générée automatiquement">
            <a:extLst>
              <a:ext uri="{FF2B5EF4-FFF2-40B4-BE49-F238E27FC236}">
                <a16:creationId xmlns:a16="http://schemas.microsoft.com/office/drawing/2014/main" id="{544696EB-C5E0-9ED0-077C-A4C905C791CF}"/>
              </a:ext>
            </a:extLst>
          </p:cNvPr>
          <p:cNvPicPr>
            <a:picLocks noGrp="1" noChangeAspect="1"/>
          </p:cNvPicPr>
          <p:nvPr>
            <p:ph type="pic" sz="quarter" idx="23"/>
          </p:nvPr>
        </p:nvPicPr>
        <p:blipFill>
          <a:blip r:embed="rId5" cstate="hqprint">
            <a:extLst>
              <a:ext uri="{28A0092B-C50C-407E-A947-70E740481C1C}">
                <a14:useLocalDpi xmlns:a14="http://schemas.microsoft.com/office/drawing/2010/main"/>
              </a:ext>
            </a:extLst>
          </a:blip>
          <a:srcRect/>
          <a:stretch>
            <a:fillRect/>
          </a:stretch>
        </p:blipFill>
        <p:spPr/>
      </p:pic>
      <p:sp>
        <p:nvSpPr>
          <p:cNvPr id="17" name="Espace réservé du texte 3">
            <a:extLst>
              <a:ext uri="{FF2B5EF4-FFF2-40B4-BE49-F238E27FC236}">
                <a16:creationId xmlns:a16="http://schemas.microsoft.com/office/drawing/2014/main" id="{46BDFA5C-6868-488B-7FA9-E440ACFEB0FC}"/>
              </a:ext>
            </a:extLst>
          </p:cNvPr>
          <p:cNvSpPr txBox="1">
            <a:spLocks/>
          </p:cNvSpPr>
          <p:nvPr/>
        </p:nvSpPr>
        <p:spPr>
          <a:xfrm>
            <a:off x="3407251"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Questionner pour comprendre les besoins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Découvrir le foyer du client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Reformuler le besoin </a:t>
            </a:r>
          </a:p>
        </p:txBody>
      </p:sp>
      <p:sp>
        <p:nvSpPr>
          <p:cNvPr id="18" name="Espace réservé du texte 3">
            <a:extLst>
              <a:ext uri="{FF2B5EF4-FFF2-40B4-BE49-F238E27FC236}">
                <a16:creationId xmlns:a16="http://schemas.microsoft.com/office/drawing/2014/main" id="{E007B34C-9179-1E6A-37DB-207066FBC868}"/>
              </a:ext>
            </a:extLst>
          </p:cNvPr>
          <p:cNvSpPr txBox="1">
            <a:spLocks/>
          </p:cNvSpPr>
          <p:nvPr/>
        </p:nvSpPr>
        <p:spPr>
          <a:xfrm>
            <a:off x="6295892"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Proposer l’offre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Proposer des ventes complémentaires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Rebondir sur le foyer</a:t>
            </a:r>
          </a:p>
        </p:txBody>
      </p:sp>
      <p:sp>
        <p:nvSpPr>
          <p:cNvPr id="19" name="Espace réservé du texte 3">
            <a:extLst>
              <a:ext uri="{FF2B5EF4-FFF2-40B4-BE49-F238E27FC236}">
                <a16:creationId xmlns:a16="http://schemas.microsoft.com/office/drawing/2014/main" id="{CFBB2FB6-EE82-2EAE-14D0-2A44679639DE}"/>
              </a:ext>
            </a:extLst>
          </p:cNvPr>
          <p:cNvSpPr txBox="1">
            <a:spLocks/>
          </p:cNvSpPr>
          <p:nvPr/>
        </p:nvSpPr>
        <p:spPr>
          <a:xfrm>
            <a:off x="9227945" y="3741235"/>
            <a:ext cx="2503394" cy="188272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Valoriser et contractualiser l’échange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Informer et accompagner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fr-FR" sz="1400" b="0" i="0" u="none" strike="noStrike" kern="1200" cap="none" spc="0" normalizeH="0" baseline="0" noProof="0">
                <a:ln>
                  <a:noFill/>
                </a:ln>
                <a:solidFill>
                  <a:prstClr val="white"/>
                </a:solidFill>
                <a:effectLst/>
                <a:uLnTx/>
                <a:uFillTx/>
                <a:latin typeface="Bouygues Read" pitchFamily="2" charset="77"/>
                <a:ea typeface="+mn-ea"/>
                <a:cs typeface="+mn-cs"/>
              </a:rPr>
              <a:t>Conclure l’appel </a:t>
            </a:r>
          </a:p>
        </p:txBody>
      </p:sp>
      <p:pic>
        <p:nvPicPr>
          <p:cNvPr id="24" name="Espace réservé pour une image  23" descr="Une image contenant arbre, extérieur, personne, posant&#10;&#10;Description générée automatiquement">
            <a:extLst>
              <a:ext uri="{FF2B5EF4-FFF2-40B4-BE49-F238E27FC236}">
                <a16:creationId xmlns:a16="http://schemas.microsoft.com/office/drawing/2014/main" id="{D659776C-9DC0-3C0A-2609-8C29EAEF0898}"/>
              </a:ext>
            </a:extLst>
          </p:cNvPr>
          <p:cNvPicPr>
            <a:picLocks noGrp="1" noChangeAspect="1"/>
          </p:cNvPicPr>
          <p:nvPr>
            <p:ph type="pic" sz="quarter" idx="14"/>
          </p:nvPr>
        </p:nvPicPr>
        <p:blipFill>
          <a:blip r:embed="rId6" cstate="hqprint">
            <a:extLst>
              <a:ext uri="{28A0092B-C50C-407E-A947-70E740481C1C}">
                <a14:useLocalDpi xmlns:a14="http://schemas.microsoft.com/office/drawing/2010/main"/>
              </a:ext>
            </a:extLst>
          </a:blip>
          <a:srcRect/>
          <a:stretch>
            <a:fillRect/>
          </a:stretch>
        </p:blipFill>
        <p:spPr/>
      </p:pic>
      <p:pic>
        <p:nvPicPr>
          <p:cNvPr id="31" name="Espace réservé pour une image  30" descr="Une image contenant personne, intérieur&#10;&#10;Description générée automatiquement">
            <a:extLst>
              <a:ext uri="{FF2B5EF4-FFF2-40B4-BE49-F238E27FC236}">
                <a16:creationId xmlns:a16="http://schemas.microsoft.com/office/drawing/2014/main" id="{1C0431A9-0DF3-2006-FBC5-E232758B615D}"/>
              </a:ext>
            </a:extLst>
          </p:cNvPr>
          <p:cNvPicPr>
            <a:picLocks noGrp="1" noChangeAspect="1"/>
          </p:cNvPicPr>
          <p:nvPr>
            <p:ph type="pic" sz="quarter" idx="17"/>
          </p:nvPr>
        </p:nvPicPr>
        <p:blipFill>
          <a:blip r:embed="rId7" cstate="hqprint">
            <a:extLst>
              <a:ext uri="{28A0092B-C50C-407E-A947-70E740481C1C}">
                <a14:useLocalDpi xmlns:a14="http://schemas.microsoft.com/office/drawing/2010/main"/>
              </a:ext>
            </a:extLst>
          </a:blip>
          <a:srcRect/>
          <a:stretch>
            <a:fillRect/>
          </a:stretch>
        </p:blipFill>
        <p:spPr/>
      </p:pic>
      <p:sp>
        <p:nvSpPr>
          <p:cNvPr id="5" name="Rectangle : coins arrondis 4">
            <a:extLst>
              <a:ext uri="{FF2B5EF4-FFF2-40B4-BE49-F238E27FC236}">
                <a16:creationId xmlns:a16="http://schemas.microsoft.com/office/drawing/2014/main" id="{FA9C79AC-7C8A-29E6-1BC1-D40D239DCA18}"/>
              </a:ext>
            </a:extLst>
          </p:cNvPr>
          <p:cNvSpPr/>
          <p:nvPr/>
        </p:nvSpPr>
        <p:spPr>
          <a:xfrm>
            <a:off x="6019069" y="1409700"/>
            <a:ext cx="2958364" cy="4904124"/>
          </a:xfrm>
          <a:prstGeom prst="roundRect">
            <a:avLst/>
          </a:prstGeom>
          <a:noFill/>
          <a:ln w="57150">
            <a:solidFill>
              <a:srgbClr val="EA5B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 coins arrondis 6">
            <a:extLst>
              <a:ext uri="{FF2B5EF4-FFF2-40B4-BE49-F238E27FC236}">
                <a16:creationId xmlns:a16="http://schemas.microsoft.com/office/drawing/2014/main" id="{5952700D-C933-19CF-8351-70489D316A63}"/>
              </a:ext>
            </a:extLst>
          </p:cNvPr>
          <p:cNvSpPr/>
          <p:nvPr/>
        </p:nvSpPr>
        <p:spPr>
          <a:xfrm>
            <a:off x="10450873" y="61919"/>
            <a:ext cx="1666875" cy="619125"/>
          </a:xfrm>
          <a:prstGeom prst="roundRect">
            <a:avLst>
              <a:gd name="adj" fmla="val 7436"/>
            </a:avLst>
          </a:prstGeom>
          <a:solidFill>
            <a:srgbClr val="EA5B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Bouygues Read" pitchFamily="50" charset="0"/>
                <a:ea typeface="+mn-ea"/>
                <a:cs typeface="+mn-cs"/>
              </a:rPr>
              <a:t>Rappel</a:t>
            </a:r>
          </a:p>
        </p:txBody>
      </p:sp>
      <p:sp>
        <p:nvSpPr>
          <p:cNvPr id="14" name="Espace réservé du texte 1">
            <a:extLst>
              <a:ext uri="{FF2B5EF4-FFF2-40B4-BE49-F238E27FC236}">
                <a16:creationId xmlns:a16="http://schemas.microsoft.com/office/drawing/2014/main" id="{166488A4-5917-D5A2-CC95-5326C2386F6B}"/>
              </a:ext>
            </a:extLst>
          </p:cNvPr>
          <p:cNvSpPr>
            <a:spLocks noGrp="1"/>
          </p:cNvSpPr>
          <p:nvPr>
            <p:ph type="body" sz="quarter" idx="11"/>
          </p:nvPr>
        </p:nvSpPr>
        <p:spPr>
          <a:xfrm>
            <a:off x="585789" y="314328"/>
            <a:ext cx="10715625" cy="842963"/>
          </a:xfrm>
        </p:spPr>
        <p:txBody>
          <a:bodyPr/>
          <a:lstStyle/>
          <a:p>
            <a:r>
              <a:rPr lang="fr-FR" sz="3200" dirty="0"/>
              <a:t>Les 4 phases</a:t>
            </a:r>
          </a:p>
        </p:txBody>
      </p:sp>
      <p:sp>
        <p:nvSpPr>
          <p:cNvPr id="15" name="Espace réservé du texte 3">
            <a:extLst>
              <a:ext uri="{FF2B5EF4-FFF2-40B4-BE49-F238E27FC236}">
                <a16:creationId xmlns:a16="http://schemas.microsoft.com/office/drawing/2014/main" id="{A27DBF94-EAD8-2E54-1FCF-F15DF4ED5E98}"/>
              </a:ext>
            </a:extLst>
          </p:cNvPr>
          <p:cNvSpPr txBox="1">
            <a:spLocks/>
          </p:cNvSpPr>
          <p:nvPr/>
        </p:nvSpPr>
        <p:spPr>
          <a:xfrm>
            <a:off x="585790" y="796928"/>
            <a:ext cx="9812853" cy="64749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109DB9"/>
                </a:solidFill>
                <a:latin typeface="Bouygues Read Semibold" pitchFamily="2" charset="77"/>
              </a:rPr>
              <a:t>La phase convaincre est un échange avec le client</a:t>
            </a:r>
          </a:p>
        </p:txBody>
      </p:sp>
    </p:spTree>
    <p:extLst>
      <p:ext uri="{BB962C8B-B14F-4D97-AF65-F5344CB8AC3E}">
        <p14:creationId xmlns:p14="http://schemas.microsoft.com/office/powerpoint/2010/main" val="255552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1FF192CF-797F-E08D-C1FE-26104EFF348B}"/>
              </a:ext>
            </a:extLst>
          </p:cNvPr>
          <p:cNvSpPr txBox="1">
            <a:spLocks/>
          </p:cNvSpPr>
          <p:nvPr/>
        </p:nvSpPr>
        <p:spPr>
          <a:xfrm>
            <a:off x="0" y="3259247"/>
            <a:ext cx="4834235" cy="2504494"/>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500" b="0" i="0" kern="1200">
                <a:solidFill>
                  <a:srgbClr val="25465F"/>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rPr>
              <a:t>Je réalise ma proposition commerciale 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rPr>
              <a:t>m'appuyant sur les éléments de ma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rPr>
              <a:t>découverte.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rPr>
              <a:t>Je mets en avant les bénéfices pour le client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dirty="0">
                <a:ln>
                  <a:noFill/>
                </a:ln>
                <a:solidFill>
                  <a:srgbClr val="144560"/>
                </a:solidFill>
                <a:effectLst/>
                <a:uLnTx/>
                <a:uFillTx/>
                <a:latin typeface="BouyguesRead-Regular" pitchFamily="50" charset="0"/>
                <a:ea typeface="+mn-ea"/>
                <a:cs typeface="+mn-cs"/>
              </a:rPr>
              <a:t>J'exploite les leviers commerciaux dans le cas d'une objection.</a:t>
            </a:r>
            <a:endParaRPr kumimoji="0" lang="fr-FR" sz="1800" b="0" i="0" u="none" strike="noStrike" kern="1200" cap="none" spc="0" normalizeH="0" baseline="0" noProof="0" dirty="0">
              <a:ln>
                <a:noFill/>
              </a:ln>
              <a:solidFill>
                <a:srgbClr val="25465F"/>
              </a:solidFill>
              <a:effectLst/>
              <a:uLnTx/>
              <a:uFillTx/>
              <a:latin typeface="Bouygues Read" pitchFamily="2" charset="77"/>
              <a:ea typeface="+mn-ea"/>
              <a:cs typeface="+mn-cs"/>
            </a:endParaRPr>
          </a:p>
        </p:txBody>
      </p:sp>
      <p:sp>
        <p:nvSpPr>
          <p:cNvPr id="2" name="Espace réservé du texte 1">
            <a:extLst>
              <a:ext uri="{FF2B5EF4-FFF2-40B4-BE49-F238E27FC236}">
                <a16:creationId xmlns:a16="http://schemas.microsoft.com/office/drawing/2014/main" id="{649ED63C-9375-DF25-A4B3-8FF256645A17}"/>
              </a:ext>
            </a:extLst>
          </p:cNvPr>
          <p:cNvSpPr>
            <a:spLocks noGrp="1"/>
          </p:cNvSpPr>
          <p:nvPr>
            <p:ph type="body" sz="quarter" idx="11"/>
          </p:nvPr>
        </p:nvSpPr>
        <p:spPr/>
        <p:txBody>
          <a:bodyPr/>
          <a:lstStyle/>
          <a:p>
            <a:r>
              <a:rPr lang="fr-FR" sz="3200" dirty="0"/>
              <a:t>Discours Offres FAI - accompagnement TLV</a:t>
            </a:r>
          </a:p>
        </p:txBody>
      </p:sp>
      <p:sp>
        <p:nvSpPr>
          <p:cNvPr id="4" name="Espace réservé du texte 3">
            <a:extLst>
              <a:ext uri="{FF2B5EF4-FFF2-40B4-BE49-F238E27FC236}">
                <a16:creationId xmlns:a16="http://schemas.microsoft.com/office/drawing/2014/main" id="{F36F6FEF-F1A7-36A9-3C89-0E3DF258A7AC}"/>
              </a:ext>
            </a:extLst>
          </p:cNvPr>
          <p:cNvSpPr>
            <a:spLocks noGrp="1"/>
          </p:cNvSpPr>
          <p:nvPr>
            <p:ph type="body" sz="quarter" idx="19"/>
          </p:nvPr>
        </p:nvSpPr>
        <p:spPr/>
        <p:txBody>
          <a:bodyPr/>
          <a:lstStyle/>
          <a:p>
            <a:r>
              <a:rPr lang="fr-FR" dirty="0"/>
              <a:t>Proposer l’offre</a:t>
            </a:r>
          </a:p>
        </p:txBody>
      </p:sp>
      <p:pic>
        <p:nvPicPr>
          <p:cNvPr id="5" name="Picture 4">
            <a:extLst>
              <a:ext uri="{FF2B5EF4-FFF2-40B4-BE49-F238E27FC236}">
                <a16:creationId xmlns:a16="http://schemas.microsoft.com/office/drawing/2014/main" id="{A3586CE3-6B92-3339-FA0F-4A6B547EC3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0966" y="1926774"/>
            <a:ext cx="641528" cy="6415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a:extLst>
              <a:ext uri="{FF2B5EF4-FFF2-40B4-BE49-F238E27FC236}">
                <a16:creationId xmlns:a16="http://schemas.microsoft.com/office/drawing/2014/main" id="{DBD64CAE-D7BE-BF9C-51ED-B4C20A4C7CE9}"/>
              </a:ext>
            </a:extLst>
          </p:cNvPr>
          <p:cNvSpPr txBox="1"/>
          <p:nvPr/>
        </p:nvSpPr>
        <p:spPr>
          <a:xfrm>
            <a:off x="1595424" y="2613583"/>
            <a:ext cx="2012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109DB9"/>
                </a:solidFill>
                <a:effectLst/>
                <a:uLnTx/>
                <a:uFillTx/>
                <a:latin typeface="Bouygues Read"/>
                <a:ea typeface="+mn-ea"/>
                <a:cs typeface="+mn-cs"/>
              </a:rPr>
              <a:t>LA MÉTHODE</a:t>
            </a:r>
          </a:p>
        </p:txBody>
      </p:sp>
      <p:pic>
        <p:nvPicPr>
          <p:cNvPr id="7" name="Picture 6">
            <a:extLst>
              <a:ext uri="{FF2B5EF4-FFF2-40B4-BE49-F238E27FC236}">
                <a16:creationId xmlns:a16="http://schemas.microsoft.com/office/drawing/2014/main" id="{43033159-55C2-DD6F-CD0B-13002273A69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2708" y="1933563"/>
            <a:ext cx="715545" cy="71554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7">
            <a:extLst>
              <a:ext uri="{FF2B5EF4-FFF2-40B4-BE49-F238E27FC236}">
                <a16:creationId xmlns:a16="http://schemas.microsoft.com/office/drawing/2014/main" id="{26AFC5BF-BCEC-7195-8CD6-A3B86E8F6505}"/>
              </a:ext>
            </a:extLst>
          </p:cNvPr>
          <p:cNvSpPr txBox="1"/>
          <p:nvPr/>
        </p:nvSpPr>
        <p:spPr>
          <a:xfrm>
            <a:off x="5282093" y="2682867"/>
            <a:ext cx="39167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109DB9"/>
                </a:solidFill>
                <a:effectLst/>
                <a:uLnTx/>
                <a:uFillTx/>
                <a:latin typeface="Bouygues Read"/>
                <a:ea typeface="+mn-ea"/>
                <a:cs typeface="+mn-cs"/>
              </a:rPr>
              <a:t>LES MARQUEURS RELATIONNELS</a:t>
            </a:r>
          </a:p>
        </p:txBody>
      </p:sp>
      <p:sp>
        <p:nvSpPr>
          <p:cNvPr id="9" name="Rectangle 8">
            <a:extLst>
              <a:ext uri="{FF2B5EF4-FFF2-40B4-BE49-F238E27FC236}">
                <a16:creationId xmlns:a16="http://schemas.microsoft.com/office/drawing/2014/main" id="{42067313-12C7-7132-D521-5D8BB1DCED3E}"/>
              </a:ext>
            </a:extLst>
          </p:cNvPr>
          <p:cNvSpPr/>
          <p:nvPr/>
        </p:nvSpPr>
        <p:spPr>
          <a:xfrm>
            <a:off x="4834235" y="2419022"/>
            <a:ext cx="99629" cy="4184944"/>
          </a:xfrm>
          <a:prstGeom prst="rect">
            <a:avLst/>
          </a:prstGeom>
          <a:gradFill flip="none" rotWithShape="1">
            <a:gsLst>
              <a:gs pos="0">
                <a:srgbClr val="25465F"/>
              </a:gs>
              <a:gs pos="50000">
                <a:srgbClr val="109DB9"/>
              </a:gs>
              <a:gs pos="100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Espace réservé du texte 2">
            <a:extLst>
              <a:ext uri="{FF2B5EF4-FFF2-40B4-BE49-F238E27FC236}">
                <a16:creationId xmlns:a16="http://schemas.microsoft.com/office/drawing/2014/main" id="{3677178B-E538-4784-3185-7A80772C0832}"/>
              </a:ext>
            </a:extLst>
          </p:cNvPr>
          <p:cNvSpPr txBox="1">
            <a:spLocks/>
          </p:cNvSpPr>
          <p:nvPr/>
        </p:nvSpPr>
        <p:spPr>
          <a:xfrm>
            <a:off x="5282093" y="3275038"/>
            <a:ext cx="5238654" cy="587502"/>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500" b="0" i="0" kern="1200">
                <a:solidFill>
                  <a:srgbClr val="25465F"/>
                </a:solidFill>
                <a:latin typeface="Bouygues Rea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a:ln>
                  <a:noFill/>
                </a:ln>
                <a:solidFill>
                  <a:srgbClr val="144560"/>
                </a:solidFill>
                <a:effectLst/>
                <a:uLnTx/>
                <a:uFillTx/>
                <a:latin typeface="BouyguesRead-Semibold" pitchFamily="50" charset="0"/>
                <a:ea typeface="+mn-ea"/>
                <a:cs typeface="+mn-cs"/>
              </a:rPr>
              <a:t>Manifester de l'enthousiasme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Être convaincant et enthousiaste pour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présenter les offres / produit.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a:ln>
                  <a:noFill/>
                </a:ln>
                <a:solidFill>
                  <a:srgbClr val="144560"/>
                </a:solidFill>
                <a:effectLst/>
                <a:uLnTx/>
                <a:uFillTx/>
                <a:latin typeface="BouyguesRead-Semibold" pitchFamily="50" charset="0"/>
                <a:ea typeface="+mn-ea"/>
                <a:cs typeface="+mn-cs"/>
              </a:rPr>
              <a:t>Personnaliser les échanges </a:t>
            </a: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en fonction du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client, l’aider à se projeter dans une scène de vie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qui lui correspond.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EB5B0C"/>
                </a:solidFill>
                <a:effectLst/>
                <a:uLnTx/>
                <a:uFillTx/>
                <a:latin typeface="BouyguesRead-Semibold" pitchFamily="50" charset="0"/>
                <a:ea typeface="+mn-ea"/>
                <a:cs typeface="+mn-cs"/>
              </a:rPr>
              <a:t>| </a:t>
            </a:r>
            <a:r>
              <a:rPr kumimoji="0" lang="fr-FR" sz="1800" b="0" i="0" u="none" strike="noStrike" kern="1200" cap="none" spc="0" normalizeH="0" baseline="0" noProof="0">
                <a:ln>
                  <a:noFill/>
                </a:ln>
                <a:solidFill>
                  <a:srgbClr val="144560"/>
                </a:solidFill>
                <a:effectLst/>
                <a:uLnTx/>
                <a:uFillTx/>
                <a:latin typeface="BouyguesRead-Semibold" pitchFamily="50" charset="0"/>
                <a:ea typeface="+mn-ea"/>
                <a:cs typeface="+mn-cs"/>
              </a:rPr>
              <a:t>Utiliser un vocabulaire intelligible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Expliquer simplement les choses au client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144560"/>
                </a:solidFill>
                <a:effectLst/>
                <a:uLnTx/>
                <a:uFillTx/>
                <a:latin typeface="BouyguesRead-Regular" pitchFamily="50" charset="0"/>
                <a:ea typeface="+mn-ea"/>
                <a:cs typeface="+mn-cs"/>
              </a:rPr>
              <a:t>sans utiliser de termes techniques.</a:t>
            </a:r>
            <a:endParaRPr kumimoji="0" lang="fr-FR" sz="1800" b="0" i="0" u="none" strike="noStrike" kern="1200" cap="none" spc="0" normalizeH="0" baseline="0" noProof="0">
              <a:ln>
                <a:noFill/>
              </a:ln>
              <a:solidFill>
                <a:srgbClr val="25465F"/>
              </a:solidFill>
              <a:effectLst/>
              <a:uLnTx/>
              <a:uFillTx/>
              <a:latin typeface="Bouygues Read" pitchFamily="2" charset="77"/>
              <a:ea typeface="+mn-ea"/>
              <a:cs typeface="+mn-cs"/>
            </a:endParaRPr>
          </a:p>
        </p:txBody>
      </p:sp>
      <p:grpSp>
        <p:nvGrpSpPr>
          <p:cNvPr id="14" name="Groupe 13">
            <a:extLst>
              <a:ext uri="{FF2B5EF4-FFF2-40B4-BE49-F238E27FC236}">
                <a16:creationId xmlns:a16="http://schemas.microsoft.com/office/drawing/2014/main" id="{DB2C673E-EEAE-22E2-F7B5-8658F3052A77}"/>
              </a:ext>
            </a:extLst>
          </p:cNvPr>
          <p:cNvGrpSpPr/>
          <p:nvPr/>
        </p:nvGrpSpPr>
        <p:grpSpPr>
          <a:xfrm>
            <a:off x="1510799" y="4811566"/>
            <a:ext cx="2557862" cy="489136"/>
            <a:chOff x="1275907" y="4784651"/>
            <a:chExt cx="2557862" cy="489136"/>
          </a:xfrm>
        </p:grpSpPr>
        <p:sp>
          <p:nvSpPr>
            <p:cNvPr id="13" name="Rectangle : coins arrondis 12">
              <a:hlinkClick r:id="rId5" action="ppaction://hlinksldjump"/>
              <a:extLst>
                <a:ext uri="{FF2B5EF4-FFF2-40B4-BE49-F238E27FC236}">
                  <a16:creationId xmlns:a16="http://schemas.microsoft.com/office/drawing/2014/main" id="{0AC22C7E-1511-D9AD-3D7D-6BF42DCBE995}"/>
                </a:ext>
              </a:extLst>
            </p:cNvPr>
            <p:cNvSpPr/>
            <p:nvPr/>
          </p:nvSpPr>
          <p:spPr>
            <a:xfrm>
              <a:off x="1275907" y="4784651"/>
              <a:ext cx="2557862" cy="489136"/>
            </a:xfrm>
            <a:prstGeom prst="roundRect">
              <a:avLst/>
            </a:prstGeom>
            <a:solidFill>
              <a:srgbClr val="EA5B0F"/>
            </a:solidFill>
            <a:ln w="28575">
              <a:solidFill>
                <a:srgbClr val="EA5B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Bouygues Read" pitchFamily="50" charset="0"/>
                </a:rPr>
                <a:t>Focus sur la méthode BP</a:t>
              </a:r>
            </a:p>
          </p:txBody>
        </p:sp>
        <p:pic>
          <p:nvPicPr>
            <p:cNvPr id="12" name="Graphique 11" descr="Loupe avec un remplissage uni">
              <a:extLst>
                <a:ext uri="{FF2B5EF4-FFF2-40B4-BE49-F238E27FC236}">
                  <a16:creationId xmlns:a16="http://schemas.microsoft.com/office/drawing/2014/main" id="{E490CE9E-B075-12D4-7529-D67822C5AC6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75928" y="4906485"/>
              <a:ext cx="288000" cy="288000"/>
            </a:xfrm>
            <a:prstGeom prst="rect">
              <a:avLst/>
            </a:prstGeom>
          </p:spPr>
        </p:pic>
      </p:grpSp>
      <p:grpSp>
        <p:nvGrpSpPr>
          <p:cNvPr id="3" name="Groupe 2">
            <a:extLst>
              <a:ext uri="{FF2B5EF4-FFF2-40B4-BE49-F238E27FC236}">
                <a16:creationId xmlns:a16="http://schemas.microsoft.com/office/drawing/2014/main" id="{842C933F-3895-8C1B-91F6-87CD9BB2AD15}"/>
              </a:ext>
            </a:extLst>
          </p:cNvPr>
          <p:cNvGrpSpPr/>
          <p:nvPr/>
        </p:nvGrpSpPr>
        <p:grpSpPr>
          <a:xfrm>
            <a:off x="2317541" y="3823140"/>
            <a:ext cx="1751120" cy="489136"/>
            <a:chOff x="1275907" y="4784651"/>
            <a:chExt cx="1751120" cy="489136"/>
          </a:xfrm>
        </p:grpSpPr>
        <p:sp>
          <p:nvSpPr>
            <p:cNvPr id="15" name="Rectangle : coins arrondis 14">
              <a:hlinkClick r:id="rId8" action="ppaction://hlinksldjump"/>
              <a:extLst>
                <a:ext uri="{FF2B5EF4-FFF2-40B4-BE49-F238E27FC236}">
                  <a16:creationId xmlns:a16="http://schemas.microsoft.com/office/drawing/2014/main" id="{0D22BAFE-0F41-C375-8FB0-C79B2CA6A401}"/>
                </a:ext>
              </a:extLst>
            </p:cNvPr>
            <p:cNvSpPr/>
            <p:nvPr/>
          </p:nvSpPr>
          <p:spPr>
            <a:xfrm>
              <a:off x="1275907" y="4784651"/>
              <a:ext cx="1751120" cy="489136"/>
            </a:xfrm>
            <a:prstGeom prst="roundRect">
              <a:avLst/>
            </a:prstGeom>
            <a:solidFill>
              <a:srgbClr val="EA5B0F"/>
            </a:solidFill>
            <a:ln w="28575">
              <a:solidFill>
                <a:srgbClr val="EA5B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Bouygues Read" pitchFamily="50" charset="0"/>
                </a:rPr>
                <a:t>Aide au choix</a:t>
              </a:r>
            </a:p>
          </p:txBody>
        </p:sp>
        <p:pic>
          <p:nvPicPr>
            <p:cNvPr id="16" name="Graphique 15" descr="Loupe avec un remplissage uni">
              <a:extLst>
                <a:ext uri="{FF2B5EF4-FFF2-40B4-BE49-F238E27FC236}">
                  <a16:creationId xmlns:a16="http://schemas.microsoft.com/office/drawing/2014/main" id="{248EB429-FA32-8954-962C-13F234723A1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86694" y="4889707"/>
              <a:ext cx="288000" cy="288000"/>
            </a:xfrm>
            <a:prstGeom prst="rect">
              <a:avLst/>
            </a:prstGeom>
          </p:spPr>
        </p:pic>
      </p:grpSp>
    </p:spTree>
    <p:extLst>
      <p:ext uri="{BB962C8B-B14F-4D97-AF65-F5344CB8AC3E}">
        <p14:creationId xmlns:p14="http://schemas.microsoft.com/office/powerpoint/2010/main" val="147580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p:txBody>
          <a:bodyPr/>
          <a:lstStyle/>
          <a:p>
            <a:r>
              <a:rPr lang="fr-FR" sz="3200" dirty="0"/>
              <a:t>Discours Offres FAI - accompagnement TLV</a:t>
            </a:r>
          </a:p>
          <a:p>
            <a:endParaRPr lang="fr-FR" dirty="0"/>
          </a:p>
        </p:txBody>
      </p:sp>
      <p:pic>
        <p:nvPicPr>
          <p:cNvPr id="5" name="Graphique 4" descr="Badge croix avec un remplissage uni">
            <a:hlinkClick r:id="rId3" action="ppaction://hlinksldjump"/>
            <a:extLst>
              <a:ext uri="{FF2B5EF4-FFF2-40B4-BE49-F238E27FC236}">
                <a16:creationId xmlns:a16="http://schemas.microsoft.com/office/drawing/2014/main" id="{F31F5519-EBFC-16A3-2257-0AA5EF7E168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49010" y="0"/>
            <a:ext cx="914400" cy="914400"/>
          </a:xfrm>
          <a:prstGeom prst="rect">
            <a:avLst/>
          </a:prstGeom>
        </p:spPr>
      </p:pic>
      <p:sp>
        <p:nvSpPr>
          <p:cNvPr id="7" name="Espace réservé du texte 3">
            <a:extLst>
              <a:ext uri="{FF2B5EF4-FFF2-40B4-BE49-F238E27FC236}">
                <a16:creationId xmlns:a16="http://schemas.microsoft.com/office/drawing/2014/main" id="{E1E5FE8F-84D2-2CCE-9C69-F8C27340692A}"/>
              </a:ext>
            </a:extLst>
          </p:cNvPr>
          <p:cNvSpPr txBox="1">
            <a:spLocks/>
          </p:cNvSpPr>
          <p:nvPr/>
        </p:nvSpPr>
        <p:spPr>
          <a:xfrm>
            <a:off x="585790" y="968378"/>
            <a:ext cx="9812853" cy="64749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109DB9"/>
                </a:solidFill>
                <a:latin typeface="Bouygues Read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Aide au choix de l’offre à proposer</a:t>
            </a:r>
          </a:p>
        </p:txBody>
      </p:sp>
      <p:pic>
        <p:nvPicPr>
          <p:cNvPr id="9" name="Image 8">
            <a:extLst>
              <a:ext uri="{FF2B5EF4-FFF2-40B4-BE49-F238E27FC236}">
                <a16:creationId xmlns:a16="http://schemas.microsoft.com/office/drawing/2014/main" id="{E6AC9DEC-D559-95CE-F3C8-565E507C973A}"/>
              </a:ext>
            </a:extLst>
          </p:cNvPr>
          <p:cNvPicPr>
            <a:picLocks noChangeAspect="1"/>
          </p:cNvPicPr>
          <p:nvPr/>
        </p:nvPicPr>
        <p:blipFill>
          <a:blip r:embed="rId6"/>
          <a:stretch>
            <a:fillRect/>
          </a:stretch>
        </p:blipFill>
        <p:spPr>
          <a:xfrm>
            <a:off x="373881" y="1479548"/>
            <a:ext cx="10024762" cy="4897752"/>
          </a:xfrm>
          <a:prstGeom prst="rect">
            <a:avLst/>
          </a:prstGeom>
        </p:spPr>
      </p:pic>
      <p:sp>
        <p:nvSpPr>
          <p:cNvPr id="3" name="Rectangle : coins arrondis 2">
            <a:extLst>
              <a:ext uri="{FF2B5EF4-FFF2-40B4-BE49-F238E27FC236}">
                <a16:creationId xmlns:a16="http://schemas.microsoft.com/office/drawing/2014/main" id="{AAD22F45-CBCA-3EC6-D61F-75DBC89CF46F}"/>
              </a:ext>
            </a:extLst>
          </p:cNvPr>
          <p:cNvSpPr/>
          <p:nvPr/>
        </p:nvSpPr>
        <p:spPr>
          <a:xfrm>
            <a:off x="8445358" y="2352782"/>
            <a:ext cx="2003460" cy="339048"/>
          </a:xfrm>
          <a:prstGeom prst="roundRect">
            <a:avLst/>
          </a:prstGeom>
          <a:solidFill>
            <a:srgbClr val="EDED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50000"/>
                    <a:lumOff val="50000"/>
                  </a:schemeClr>
                </a:solidFill>
                <a:latin typeface="Bouygues Read" pitchFamily="50" charset="0"/>
              </a:rPr>
              <a:t>Pas de besoin TV</a:t>
            </a:r>
          </a:p>
        </p:txBody>
      </p:sp>
    </p:spTree>
    <p:extLst>
      <p:ext uri="{BB962C8B-B14F-4D97-AF65-F5344CB8AC3E}">
        <p14:creationId xmlns:p14="http://schemas.microsoft.com/office/powerpoint/2010/main" val="393781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p:txBody>
          <a:bodyPr/>
          <a:lstStyle/>
          <a:p>
            <a:r>
              <a:rPr lang="fr-FR"/>
              <a:t>Technique BP – Bénéfice | Point Fort</a:t>
            </a:r>
          </a:p>
          <a:p>
            <a:endParaRPr lang="fr-FR"/>
          </a:p>
        </p:txBody>
      </p:sp>
      <p:sp>
        <p:nvSpPr>
          <p:cNvPr id="3" name="Espace réservé du texte 2">
            <a:extLst>
              <a:ext uri="{FF2B5EF4-FFF2-40B4-BE49-F238E27FC236}">
                <a16:creationId xmlns:a16="http://schemas.microsoft.com/office/drawing/2014/main" id="{64F1C8F8-D232-C80D-2921-EC4D50E45989}"/>
              </a:ext>
            </a:extLst>
          </p:cNvPr>
          <p:cNvSpPr>
            <a:spLocks noGrp="1"/>
          </p:cNvSpPr>
          <p:nvPr>
            <p:ph type="body" sz="quarter" idx="14"/>
          </p:nvPr>
        </p:nvSpPr>
        <p:spPr>
          <a:xfrm>
            <a:off x="607824" y="2083531"/>
            <a:ext cx="9812853" cy="4284218"/>
          </a:xfrm>
        </p:spPr>
        <p:txBody>
          <a:bodyPr/>
          <a:lstStyle/>
          <a:p>
            <a:pPr defTabSz="1219170"/>
            <a:r>
              <a:rPr lang="fr-FR" sz="1800" b="1" i="1" dirty="0">
                <a:solidFill>
                  <a:srgbClr val="25465F"/>
                </a:solidFill>
                <a:latin typeface="Bouygues Read"/>
                <a:cs typeface="Calibri"/>
              </a:rPr>
              <a:t>Argumenter en </a:t>
            </a:r>
            <a:r>
              <a:rPr lang="fr-FR" b="1" i="1" dirty="0">
                <a:latin typeface="Bouygues Read"/>
                <a:cs typeface="Calibri"/>
              </a:rPr>
              <a:t> : </a:t>
            </a:r>
            <a:endParaRPr lang="fr-FR" sz="1800" b="1" i="1" dirty="0">
              <a:solidFill>
                <a:srgbClr val="25465F"/>
              </a:solidFill>
              <a:latin typeface="Bouygues Read"/>
              <a:cs typeface="Calibri"/>
            </a:endParaRPr>
          </a:p>
          <a:p>
            <a:pPr defTabSz="1219170"/>
            <a:r>
              <a:rPr lang="fr-FR" sz="1800" b="1" i="1" dirty="0">
                <a:solidFill>
                  <a:srgbClr val="109DB9"/>
                </a:solidFill>
                <a:latin typeface="Bouygues Read"/>
                <a:cs typeface="Calibri"/>
              </a:rPr>
              <a:t>B</a:t>
            </a:r>
            <a:r>
              <a:rPr lang="fr-FR" sz="1800" i="1" dirty="0">
                <a:solidFill>
                  <a:srgbClr val="109DB9"/>
                </a:solidFill>
                <a:latin typeface="Bouygues Read"/>
                <a:cs typeface="Calibri"/>
              </a:rPr>
              <a:t>énéfice pour le client </a:t>
            </a:r>
            <a:r>
              <a:rPr lang="fr-FR" sz="1800" i="1" dirty="0">
                <a:solidFill>
                  <a:srgbClr val="25465F"/>
                </a:solidFill>
                <a:latin typeface="Bouygues Read"/>
                <a:cs typeface="Calibri"/>
              </a:rPr>
              <a:t>= en lien avec les </a:t>
            </a:r>
            <a:r>
              <a:rPr lang="fr-FR" sz="1800" b="1" i="1" u="sng" dirty="0">
                <a:solidFill>
                  <a:srgbClr val="25465F"/>
                </a:solidFill>
                <a:latin typeface="Bouygues Read"/>
                <a:cs typeface="Calibri"/>
              </a:rPr>
              <a:t>Informations</a:t>
            </a:r>
            <a:r>
              <a:rPr lang="fr-FR" sz="1800" i="1" dirty="0">
                <a:solidFill>
                  <a:srgbClr val="25465F"/>
                </a:solidFill>
                <a:latin typeface="Bouygues Read"/>
                <a:cs typeface="Calibri"/>
              </a:rPr>
              <a:t> communiquées et ses </a:t>
            </a:r>
            <a:r>
              <a:rPr lang="fr-FR" b="1" i="1" u="sng" dirty="0">
                <a:latin typeface="Bouygues Read"/>
                <a:cs typeface="Calibri"/>
              </a:rPr>
              <a:t>b</a:t>
            </a:r>
            <a:r>
              <a:rPr lang="fr-FR" sz="1800" b="1" i="1" u="sng" dirty="0">
                <a:solidFill>
                  <a:srgbClr val="25465F"/>
                </a:solidFill>
                <a:latin typeface="Bouygues Read"/>
                <a:cs typeface="Calibri"/>
              </a:rPr>
              <a:t>esoins</a:t>
            </a:r>
            <a:r>
              <a:rPr lang="fr-FR" sz="1800" i="1" dirty="0">
                <a:solidFill>
                  <a:srgbClr val="25465F"/>
                </a:solidFill>
                <a:latin typeface="Bouygues Read"/>
                <a:cs typeface="Calibri"/>
              </a:rPr>
              <a:t> identifiés via les </a:t>
            </a:r>
            <a:r>
              <a:rPr lang="fr-FR" sz="1800" b="1" i="1" u="sng" dirty="0">
                <a:solidFill>
                  <a:srgbClr val="25465F"/>
                </a:solidFill>
                <a:latin typeface="Bouygues Read"/>
                <a:cs typeface="Calibri"/>
              </a:rPr>
              <a:t>« mots alertes » </a:t>
            </a:r>
          </a:p>
          <a:p>
            <a:pPr defTabSz="1219170"/>
            <a:endParaRPr lang="fr-FR" sz="1800" i="1" dirty="0">
              <a:solidFill>
                <a:srgbClr val="25465F"/>
              </a:solidFill>
              <a:latin typeface="Bouygues Read"/>
              <a:cs typeface="Calibri"/>
            </a:endParaRPr>
          </a:p>
          <a:p>
            <a:pPr defTabSz="1219170"/>
            <a:r>
              <a:rPr lang="fr-FR" b="1" i="1" dirty="0">
                <a:latin typeface="Bouygues Read"/>
                <a:cs typeface="Calibri"/>
              </a:rPr>
              <a:t>En mettant en avant le(s) :</a:t>
            </a:r>
            <a:endParaRPr lang="fr-FR" sz="1800" b="1" i="1" dirty="0">
              <a:solidFill>
                <a:srgbClr val="25465F"/>
              </a:solidFill>
              <a:latin typeface="Bouygues Read"/>
              <a:cs typeface="Calibri"/>
            </a:endParaRPr>
          </a:p>
          <a:p>
            <a:pPr defTabSz="1219170"/>
            <a:r>
              <a:rPr lang="fr-FR" sz="1800" i="1" dirty="0">
                <a:solidFill>
                  <a:srgbClr val="109DB9"/>
                </a:solidFill>
                <a:latin typeface="Bouygues Read"/>
                <a:cs typeface="Calibri"/>
              </a:rPr>
              <a:t> </a:t>
            </a:r>
            <a:r>
              <a:rPr lang="fr-FR" sz="1800" b="1" i="1" dirty="0">
                <a:solidFill>
                  <a:srgbClr val="109DB9"/>
                </a:solidFill>
                <a:latin typeface="Bouygues Read"/>
                <a:cs typeface="Calibri"/>
              </a:rPr>
              <a:t>P</a:t>
            </a:r>
            <a:r>
              <a:rPr lang="fr-FR" sz="1800" i="1" dirty="0">
                <a:solidFill>
                  <a:srgbClr val="109DB9"/>
                </a:solidFill>
                <a:latin typeface="Bouygues Read"/>
                <a:cs typeface="Calibri"/>
              </a:rPr>
              <a:t>oint(s) fort(s) de l’offre </a:t>
            </a:r>
            <a:r>
              <a:rPr lang="fr-FR" sz="1800" i="1" dirty="0">
                <a:solidFill>
                  <a:srgbClr val="25465F"/>
                </a:solidFill>
                <a:latin typeface="Bouygues Read"/>
                <a:cs typeface="Calibri"/>
              </a:rPr>
              <a:t>= Ce qui est dans l’offre Box </a:t>
            </a:r>
            <a:r>
              <a:rPr lang="fr-FR" sz="1800" b="1" i="1" u="sng" dirty="0">
                <a:solidFill>
                  <a:srgbClr val="25465F"/>
                </a:solidFill>
                <a:latin typeface="Bouygues Read"/>
                <a:cs typeface="Calibri"/>
              </a:rPr>
              <a:t>en rapport avec les besoins du client</a:t>
            </a:r>
          </a:p>
          <a:p>
            <a:pPr defTabSz="1219170"/>
            <a:endParaRPr lang="fr-FR" i="1" dirty="0">
              <a:latin typeface="Bouygues Read"/>
              <a:cs typeface="Calibri"/>
            </a:endParaRPr>
          </a:p>
          <a:p>
            <a:pPr defTabSz="1219170"/>
            <a:endParaRPr lang="fr-FR" i="1" dirty="0">
              <a:latin typeface="Bouygues Read"/>
              <a:cs typeface="Calibri"/>
            </a:endParaRPr>
          </a:p>
          <a:p>
            <a:pPr defTabSz="1219170"/>
            <a:r>
              <a:rPr lang="fr-FR" sz="1600" i="1" dirty="0">
                <a:latin typeface="Bouygues Read"/>
                <a:cs typeface="Calibri"/>
              </a:rPr>
              <a:t>Ce qui est important pour vous, c’est d’avoir une Box simple d’utilisation avec un Wifi performant pour que vos ados y accèdent depuis leur chambre. C’est exact ? [Oui]</a:t>
            </a:r>
          </a:p>
          <a:p>
            <a:pPr defTabSz="1219170"/>
            <a:r>
              <a:rPr lang="fr-FR" sz="1600" i="1" dirty="0">
                <a:latin typeface="Bouygues Read"/>
                <a:cs typeface="Calibri"/>
              </a:rPr>
              <a:t>La Bbox </a:t>
            </a:r>
            <a:r>
              <a:rPr lang="fr-FR" sz="1600" i="1" dirty="0" err="1">
                <a:latin typeface="Bouygues Read"/>
                <a:cs typeface="Calibri"/>
              </a:rPr>
              <a:t>ultym</a:t>
            </a:r>
            <a:r>
              <a:rPr lang="fr-FR" sz="1600" i="1" dirty="0">
                <a:latin typeface="Bouygues Read"/>
                <a:cs typeface="Calibri"/>
              </a:rPr>
              <a:t> propose le meilleur des </a:t>
            </a:r>
            <a:r>
              <a:rPr lang="fr-FR" sz="1600" i="1" dirty="0" err="1">
                <a:latin typeface="Bouygues Read"/>
                <a:cs typeface="Calibri"/>
              </a:rPr>
              <a:t>WiFi</a:t>
            </a:r>
            <a:r>
              <a:rPr lang="fr-FR" sz="1600" i="1" dirty="0">
                <a:latin typeface="Bouygues Read"/>
                <a:cs typeface="Calibri"/>
              </a:rPr>
              <a:t> partout chez vous. Et si c’est nécessaire, l’installateur vous commandera des répéteurs </a:t>
            </a:r>
            <a:r>
              <a:rPr lang="fr-FR" sz="1600" i="1" dirty="0" err="1">
                <a:latin typeface="Bouygues Read"/>
                <a:cs typeface="Calibri"/>
              </a:rPr>
              <a:t>WiFi</a:t>
            </a:r>
            <a:r>
              <a:rPr lang="fr-FR" sz="1600" i="1" dirty="0">
                <a:latin typeface="Bouygues Read"/>
                <a:cs typeface="Calibri"/>
              </a:rPr>
              <a:t> 6 pour une couverture étendue dans les chambres de vos ados. Cette box est pratique et simple d’utilisation. </a:t>
            </a:r>
          </a:p>
          <a:p>
            <a:pPr defTabSz="1219170"/>
            <a:endParaRPr lang="fr-FR" sz="1800" b="1" dirty="0">
              <a:latin typeface="Bouygues Read Medium"/>
            </a:endParaRPr>
          </a:p>
          <a:p>
            <a:pPr defTabSz="1219170"/>
            <a:endParaRPr lang="fr-FR" sz="1800" i="1" dirty="0">
              <a:latin typeface="Bouygues Read"/>
              <a:cs typeface="Calibri"/>
            </a:endParaRPr>
          </a:p>
          <a:p>
            <a:pPr defTabSz="1219170"/>
            <a:r>
              <a:rPr lang="fr-FR" sz="1800" i="1" dirty="0">
                <a:solidFill>
                  <a:srgbClr val="25465F"/>
                </a:solidFill>
                <a:latin typeface="Bouygues Read"/>
                <a:cs typeface="Calibri"/>
              </a:rPr>
              <a:t> </a:t>
            </a:r>
          </a:p>
          <a:p>
            <a:endParaRPr lang="fr-FR" dirty="0"/>
          </a:p>
        </p:txBody>
      </p:sp>
    </p:spTree>
    <p:extLst>
      <p:ext uri="{BB962C8B-B14F-4D97-AF65-F5344CB8AC3E}">
        <p14:creationId xmlns:p14="http://schemas.microsoft.com/office/powerpoint/2010/main" val="796382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934039-ae21-42ab-8848-d62b6328cef8}" enabled="1" method="Standard" siteId="{61ed2b68-f880-49d7-bbc9-9a645e9dcf7c}" removed="0"/>
</clbl:labelList>
</file>

<file path=docProps/app.xml><?xml version="1.0" encoding="utf-8"?>
<Properties xmlns="http://schemas.openxmlformats.org/officeDocument/2006/extended-properties" xmlns:vt="http://schemas.openxmlformats.org/officeDocument/2006/docPropsVTypes">
  <TotalTime>341</TotalTime>
  <Words>1422</Words>
  <Application>Microsoft Office PowerPoint</Application>
  <PresentationFormat>Grand écran</PresentationFormat>
  <Paragraphs>232</Paragraphs>
  <Slides>14</Slides>
  <Notes>13</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Bouygues Read</vt:lpstr>
      <vt:lpstr>Bouygues Read Medium</vt:lpstr>
      <vt:lpstr>Bouygues Read Semibold</vt:lpstr>
      <vt:lpstr>BouyguesRead-Regular</vt:lpstr>
      <vt:lpstr>BouyguesRead-Semibold</vt:lpstr>
      <vt:lpstr>Calibri</vt:lpstr>
      <vt:lpstr>Wingdings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MÉLODY</dc:creator>
  <cp:lastModifiedBy>OLIVIER, MÉLODY</cp:lastModifiedBy>
  <cp:revision>21</cp:revision>
  <dcterms:created xsi:type="dcterms:W3CDTF">2023-11-20T16:05:09Z</dcterms:created>
  <dcterms:modified xsi:type="dcterms:W3CDTF">2023-11-23T10:54:01Z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FA9E545A-7FC3-486F-89F9-18E9FB81238A</vt:lpwstr>
  </property>
  <property fmtid="{D5CDD505-2E9C-101B-9397-08002B2CF9AE}" pid="3" name="ArticulatePath">
    <vt:lpwstr>https://bdigital-my.sharepoint.com/personal/molivier_bt0d0000_w2k_bouyguestelecom_fr/Documents/Fichiers de conversation Microsoft Teams/Accompagnement TLV_Discours FAI_Novembre 2023</vt:lpwstr>
  </property>
</Properties>
</file>